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55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jpeg"/><Relationship Id="rId9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5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1.jpe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jpe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202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85000"/>
          </a:blip>
          <a:srcRect t="7687" b="7687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03018">
              <a:alpha val="7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705502" y="1856232"/>
            <a:ext cx="2781605" cy="409651"/>
          </a:xfrm>
          <a:prstGeom prst="roundRect">
            <a:avLst>
              <a:gd name="adj" fmla="val 223214"/>
            </a:avLst>
          </a:prstGeom>
          <a:solidFill>
            <a:srgbClr val="FFFFFF">
              <a:alpha val="15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43246" y="1975104"/>
            <a:ext cx="171907" cy="171907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5153558" y="1856232"/>
            <a:ext cx="2134210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150" dirty="0" err="1">
                <a:solidFill>
                  <a:srgbClr val="86EFA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AgriLink</a:t>
            </a:r>
            <a:r>
              <a:rPr lang="en-US" sz="1000" b="1" kern="0" spc="150" dirty="0">
                <a:solidFill>
                  <a:srgbClr val="86EFA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Africa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1643177" y="2647188"/>
            <a:ext cx="8906256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kern="0" spc="-75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AgriLink USSD System</a:t>
            </a:r>
            <a:endParaRPr lang="en-US" sz="54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 l="-217" r="-217"/>
          <a:stretch/>
        </p:blipFill>
        <p:spPr>
          <a:xfrm>
            <a:off x="5619902" y="3630168"/>
            <a:ext cx="952805" cy="75895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1922069" y="4087368"/>
            <a:ext cx="83539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E2E8F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Connecting Farmers to Information &amp; Opportunity</a:t>
            </a:r>
            <a:endParaRPr lang="en-US" sz="2400" dirty="0"/>
          </a:p>
        </p:txBody>
      </p:sp>
      <p:sp>
        <p:nvSpPr>
          <p:cNvPr id="12" name="Text 7"/>
          <p:cNvSpPr txBox="1"/>
          <p:nvPr/>
        </p:nvSpPr>
        <p:spPr>
          <a:xfrm>
            <a:off x="476402" y="6372454"/>
            <a:ext cx="2219249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75" dirty="0">
                <a:solidFill>
                  <a:srgbClr val="FFFFFF">
                    <a:alpha val="6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2026 Strategic Overview</a:t>
            </a:r>
            <a:endParaRPr lang="en-US" sz="1000" dirty="0"/>
          </a:p>
        </p:txBody>
      </p:sp>
      <p:sp>
        <p:nvSpPr>
          <p:cNvPr id="13" name="Text 8"/>
          <p:cNvSpPr txBox="1"/>
          <p:nvPr/>
        </p:nvSpPr>
        <p:spPr>
          <a:xfrm>
            <a:off x="9052560" y="6372454"/>
            <a:ext cx="277429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75" dirty="0">
                <a:solidFill>
                  <a:srgbClr val="FFFFFF">
                    <a:alpha val="6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Mobile Agriculture Solutions</a:t>
            </a:r>
            <a:endParaRPr lang="en-US" sz="10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 l="-200" r="-200"/>
          <a:stretch/>
        </p:blipFill>
        <p:spPr>
          <a:xfrm>
            <a:off x="0" y="6782105"/>
            <a:ext cx="12191695" cy="758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096305" y="0"/>
            <a:ext cx="609630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-476402" y="4476902"/>
            <a:ext cx="2857500" cy="2857500"/>
          </a:xfrm>
          <a:prstGeom prst="ellipse">
            <a:avLst/>
          </a:prstGeom>
          <a:solidFill>
            <a:srgbClr val="F0FD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10287000" y="-476402"/>
            <a:ext cx="2381098" cy="2381098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Text 5"/>
          <p:cNvSpPr txBox="1"/>
          <p:nvPr/>
        </p:nvSpPr>
        <p:spPr>
          <a:xfrm>
            <a:off x="571500" y="381305"/>
            <a:ext cx="11239805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1A202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Weather Info &amp; </a:t>
            </a:r>
            <a:r>
              <a:rPr lang="en-US" sz="3100" b="1" dirty="0">
                <a:solidFill>
                  <a:srgbClr val="16A3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Input Guidance</a:t>
            </a:r>
            <a:endParaRPr lang="en-US" sz="3100" dirty="0"/>
          </a:p>
        </p:txBody>
      </p:sp>
      <p:sp>
        <p:nvSpPr>
          <p:cNvPr id="8" name="Text 6"/>
          <p:cNvSpPr txBox="1"/>
          <p:nvPr/>
        </p:nvSpPr>
        <p:spPr>
          <a:xfrm>
            <a:off x="571500" y="908914"/>
            <a:ext cx="111639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Critical environmental data and resource management for better yields.</a:t>
            </a:r>
            <a:endParaRPr lang="en-US" sz="13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500" y="1547165"/>
            <a:ext cx="5333695" cy="4739335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866851" y="2518258"/>
            <a:ext cx="4743907" cy="19202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866851" y="1842516"/>
            <a:ext cx="533095" cy="533095"/>
          </a:xfrm>
          <a:prstGeom prst="ellipse">
            <a:avLst/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 l="-80" r="-80"/>
          <a:stretch/>
        </p:blipFill>
        <p:spPr>
          <a:xfrm>
            <a:off x="990295" y="1994306"/>
            <a:ext cx="286207" cy="228600"/>
          </a:xfrm>
          <a:prstGeom prst="rect">
            <a:avLst/>
          </a:prstGeom>
        </p:spPr>
      </p:pic>
      <p:sp>
        <p:nvSpPr>
          <p:cNvPr id="13" name="Text 9"/>
          <p:cNvSpPr txBox="1"/>
          <p:nvPr/>
        </p:nvSpPr>
        <p:spPr>
          <a:xfrm>
            <a:off x="1543507" y="1937614"/>
            <a:ext cx="235275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Weather Services</a:t>
            </a:r>
            <a:endParaRPr lang="en-US" sz="18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6851" y="2813609"/>
            <a:ext cx="152705" cy="152705"/>
          </a:xfrm>
          <a:prstGeom prst="rect">
            <a:avLst/>
          </a:prstGeom>
        </p:spPr>
      </p:pic>
      <p:sp>
        <p:nvSpPr>
          <p:cNvPr id="15" name="Text 10"/>
          <p:cNvSpPr txBox="1"/>
          <p:nvPr/>
        </p:nvSpPr>
        <p:spPr>
          <a:xfrm>
            <a:off x="1133856" y="2785262"/>
            <a:ext cx="150784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Rainfall Forecasts</a:t>
            </a:r>
            <a:endParaRPr lang="en-US" sz="1200" dirty="0"/>
          </a:p>
        </p:txBody>
      </p:sp>
      <p:sp>
        <p:nvSpPr>
          <p:cNvPr id="16" name="Text 11"/>
          <p:cNvSpPr txBox="1"/>
          <p:nvPr/>
        </p:nvSpPr>
        <p:spPr>
          <a:xfrm>
            <a:off x="1133856" y="3023006"/>
            <a:ext cx="311719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Short-term predictions to plan daily activities.</a:t>
            </a:r>
            <a:endParaRPr lang="en-US" sz="90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6851" y="3399739"/>
            <a:ext cx="152705" cy="152705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1133856" y="3371393"/>
            <a:ext cx="1314907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Dry Spell Alerts</a:t>
            </a:r>
            <a:endParaRPr lang="en-US" sz="1200" dirty="0"/>
          </a:p>
        </p:txBody>
      </p:sp>
      <p:sp>
        <p:nvSpPr>
          <p:cNvPr id="19" name="Text 13"/>
          <p:cNvSpPr txBox="1"/>
          <p:nvPr/>
        </p:nvSpPr>
        <p:spPr>
          <a:xfrm>
            <a:off x="1133856" y="3609137"/>
            <a:ext cx="335584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Early warnings to implement water conservation.</a:t>
            </a:r>
            <a:endParaRPr lang="en-US" sz="900" dirty="0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6851" y="3984955"/>
            <a:ext cx="152705" cy="152705"/>
          </a:xfrm>
          <a:prstGeom prst="rect">
            <a:avLst/>
          </a:prstGeom>
        </p:spPr>
      </p:pic>
      <p:sp>
        <p:nvSpPr>
          <p:cNvPr id="21" name="Text 14"/>
          <p:cNvSpPr txBox="1"/>
          <p:nvPr/>
        </p:nvSpPr>
        <p:spPr>
          <a:xfrm>
            <a:off x="1133856" y="3956609"/>
            <a:ext cx="13258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Flood Warnings</a:t>
            </a:r>
            <a:endParaRPr lang="en-US" sz="1200" dirty="0"/>
          </a:p>
        </p:txBody>
      </p:sp>
      <p:sp>
        <p:nvSpPr>
          <p:cNvPr id="22" name="Text 15"/>
          <p:cNvSpPr txBox="1"/>
          <p:nvPr/>
        </p:nvSpPr>
        <p:spPr>
          <a:xfrm>
            <a:off x="1133856" y="4195267"/>
            <a:ext cx="369691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Extreme weather alerts to protect crops and livestock.</a:t>
            </a:r>
            <a:endParaRPr lang="en-US" sz="900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6851" y="4571086"/>
            <a:ext cx="152705" cy="152705"/>
          </a:xfrm>
          <a:prstGeom prst="rect">
            <a:avLst/>
          </a:prstGeom>
        </p:spPr>
      </p:pic>
      <p:sp>
        <p:nvSpPr>
          <p:cNvPr id="24" name="Text 16"/>
          <p:cNvSpPr txBox="1"/>
          <p:nvPr/>
        </p:nvSpPr>
        <p:spPr>
          <a:xfrm>
            <a:off x="1133856" y="4542739"/>
            <a:ext cx="159837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Seasonal Outlooks</a:t>
            </a:r>
            <a:endParaRPr lang="en-US" sz="1200" dirty="0"/>
          </a:p>
        </p:txBody>
      </p:sp>
      <p:sp>
        <p:nvSpPr>
          <p:cNvPr id="25" name="Text 17"/>
          <p:cNvSpPr txBox="1"/>
          <p:nvPr/>
        </p:nvSpPr>
        <p:spPr>
          <a:xfrm>
            <a:off x="1133856" y="4780483"/>
            <a:ext cx="368594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Long-term summaries for strategic planting decisions.</a:t>
            </a:r>
            <a:endParaRPr lang="en-US" sz="900" dirty="0"/>
          </a:p>
        </p:txBody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6">
            <a:alphaModFix amt="20000"/>
          </a:blip>
          <a:srcRect/>
          <a:stretch/>
        </p:blipFill>
        <p:spPr>
          <a:xfrm>
            <a:off x="2952598" y="5419649"/>
            <a:ext cx="571500" cy="571500"/>
          </a:xfrm>
          <a:prstGeom prst="rect">
            <a:avLst/>
          </a:prstGeom>
        </p:spPr>
      </p:pic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86500" y="1547165"/>
            <a:ext cx="5333695" cy="4739335"/>
          </a:xfrm>
          <a:prstGeom prst="rect">
            <a:avLst/>
          </a:prstGeom>
        </p:spPr>
      </p:pic>
      <p:sp>
        <p:nvSpPr>
          <p:cNvPr id="28" name="Shape 18"/>
          <p:cNvSpPr/>
          <p:nvPr/>
        </p:nvSpPr>
        <p:spPr>
          <a:xfrm>
            <a:off x="6581851" y="2518258"/>
            <a:ext cx="4743907" cy="19202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</p:sp>
      <p:sp>
        <p:nvSpPr>
          <p:cNvPr id="29" name="Shape 19"/>
          <p:cNvSpPr/>
          <p:nvPr/>
        </p:nvSpPr>
        <p:spPr>
          <a:xfrm>
            <a:off x="6581851" y="1842516"/>
            <a:ext cx="533095" cy="53309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0" name="Image 8" descr="preencoded.png"/>
          <p:cNvPicPr>
            <a:picLocks noChangeAspect="1"/>
          </p:cNvPicPr>
          <p:nvPr/>
        </p:nvPicPr>
        <p:blipFill>
          <a:blip r:embed="rId7"/>
          <a:srcRect t="-45" b="-45"/>
          <a:stretch/>
        </p:blipFill>
        <p:spPr>
          <a:xfrm>
            <a:off x="6719926" y="1994306"/>
            <a:ext cx="256946" cy="228600"/>
          </a:xfrm>
          <a:prstGeom prst="rect">
            <a:avLst/>
          </a:prstGeom>
        </p:spPr>
      </p:pic>
      <p:sp>
        <p:nvSpPr>
          <p:cNvPr id="31" name="Text 20"/>
          <p:cNvSpPr txBox="1"/>
          <p:nvPr/>
        </p:nvSpPr>
        <p:spPr>
          <a:xfrm>
            <a:off x="7258507" y="1937614"/>
            <a:ext cx="267553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Inputs &amp; Fertilizers</a:t>
            </a:r>
            <a:endParaRPr lang="en-US" sz="1800" dirty="0"/>
          </a:p>
        </p:txBody>
      </p:sp>
      <p:pic>
        <p:nvPicPr>
          <p:cNvPr id="32" name="Image 9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81851" y="2813609"/>
            <a:ext cx="152705" cy="152705"/>
          </a:xfrm>
          <a:prstGeom prst="rect">
            <a:avLst/>
          </a:prstGeom>
        </p:spPr>
      </p:pic>
      <p:sp>
        <p:nvSpPr>
          <p:cNvPr id="33" name="Text 21"/>
          <p:cNvSpPr txBox="1"/>
          <p:nvPr/>
        </p:nvSpPr>
        <p:spPr>
          <a:xfrm>
            <a:off x="6848856" y="2785262"/>
            <a:ext cx="217718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Recommended Fertilizers</a:t>
            </a:r>
            <a:endParaRPr lang="en-US" sz="1200" dirty="0"/>
          </a:p>
        </p:txBody>
      </p:sp>
      <p:sp>
        <p:nvSpPr>
          <p:cNvPr id="34" name="Text 22"/>
          <p:cNvSpPr txBox="1"/>
          <p:nvPr/>
        </p:nvSpPr>
        <p:spPr>
          <a:xfrm>
            <a:off x="6848856" y="3023006"/>
            <a:ext cx="327629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Crop-specific suggestions for maximum growth.</a:t>
            </a:r>
            <a:endParaRPr lang="en-US" sz="900" dirty="0"/>
          </a:p>
        </p:txBody>
      </p:sp>
      <p:pic>
        <p:nvPicPr>
          <p:cNvPr id="35" name="Image 10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81851" y="3399739"/>
            <a:ext cx="152705" cy="152705"/>
          </a:xfrm>
          <a:prstGeom prst="rect">
            <a:avLst/>
          </a:prstGeom>
        </p:spPr>
      </p:pic>
      <p:sp>
        <p:nvSpPr>
          <p:cNvPr id="36" name="Text 23"/>
          <p:cNvSpPr txBox="1"/>
          <p:nvPr/>
        </p:nvSpPr>
        <p:spPr>
          <a:xfrm>
            <a:off x="6848856" y="3371393"/>
            <a:ext cx="1496873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Application Rates</a:t>
            </a:r>
            <a:endParaRPr lang="en-US" sz="1200" dirty="0"/>
          </a:p>
        </p:txBody>
      </p:sp>
      <p:sp>
        <p:nvSpPr>
          <p:cNvPr id="37" name="Text 24"/>
          <p:cNvSpPr txBox="1"/>
          <p:nvPr/>
        </p:nvSpPr>
        <p:spPr>
          <a:xfrm>
            <a:off x="6848856" y="3609137"/>
            <a:ext cx="294711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Precise dosage instructions to avoid waste.</a:t>
            </a:r>
            <a:endParaRPr lang="en-US" sz="900" dirty="0"/>
          </a:p>
        </p:txBody>
      </p:sp>
      <p:pic>
        <p:nvPicPr>
          <p:cNvPr id="38" name="Image 1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81851" y="3984955"/>
            <a:ext cx="152705" cy="152705"/>
          </a:xfrm>
          <a:prstGeom prst="rect">
            <a:avLst/>
          </a:prstGeom>
        </p:spPr>
      </p:pic>
      <p:sp>
        <p:nvSpPr>
          <p:cNvPr id="39" name="Text 25"/>
          <p:cNvSpPr txBox="1"/>
          <p:nvPr/>
        </p:nvSpPr>
        <p:spPr>
          <a:xfrm>
            <a:off x="6848856" y="3956609"/>
            <a:ext cx="174559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Approved Pesticides</a:t>
            </a:r>
            <a:endParaRPr lang="en-US" sz="1200" dirty="0"/>
          </a:p>
        </p:txBody>
      </p:sp>
      <p:sp>
        <p:nvSpPr>
          <p:cNvPr id="40" name="Text 26"/>
          <p:cNvSpPr txBox="1"/>
          <p:nvPr/>
        </p:nvSpPr>
        <p:spPr>
          <a:xfrm>
            <a:off x="6848856" y="4195267"/>
            <a:ext cx="300380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Safe and effective pest control product lists.</a:t>
            </a:r>
            <a:endParaRPr lang="en-US" sz="900" dirty="0"/>
          </a:p>
        </p:txBody>
      </p:sp>
      <p:pic>
        <p:nvPicPr>
          <p:cNvPr id="41" name="Image 1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81851" y="4571086"/>
            <a:ext cx="152705" cy="152705"/>
          </a:xfrm>
          <a:prstGeom prst="rect">
            <a:avLst/>
          </a:prstGeom>
        </p:spPr>
      </p:pic>
      <p:sp>
        <p:nvSpPr>
          <p:cNvPr id="42" name="Text 27"/>
          <p:cNvSpPr txBox="1"/>
          <p:nvPr/>
        </p:nvSpPr>
        <p:spPr>
          <a:xfrm>
            <a:off x="6848856" y="4542739"/>
            <a:ext cx="929945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Safety Tips</a:t>
            </a:r>
            <a:endParaRPr lang="en-US" sz="1200" dirty="0"/>
          </a:p>
        </p:txBody>
      </p:sp>
      <p:sp>
        <p:nvSpPr>
          <p:cNvPr id="43" name="Text 28"/>
          <p:cNvSpPr txBox="1"/>
          <p:nvPr/>
        </p:nvSpPr>
        <p:spPr>
          <a:xfrm>
            <a:off x="6848856" y="4780483"/>
            <a:ext cx="369691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Guidelines for safe handling and storage of chemicals.</a:t>
            </a:r>
            <a:endParaRPr lang="en-US" sz="900" dirty="0"/>
          </a:p>
        </p:txBody>
      </p:sp>
      <p:pic>
        <p:nvPicPr>
          <p:cNvPr id="44" name="Image 1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81851" y="5157216"/>
            <a:ext cx="152705" cy="152705"/>
          </a:xfrm>
          <a:prstGeom prst="rect">
            <a:avLst/>
          </a:prstGeom>
        </p:spPr>
      </p:pic>
      <p:sp>
        <p:nvSpPr>
          <p:cNvPr id="45" name="Text 29"/>
          <p:cNvSpPr txBox="1"/>
          <p:nvPr/>
        </p:nvSpPr>
        <p:spPr>
          <a:xfrm>
            <a:off x="6848856" y="5127955"/>
            <a:ext cx="179131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Supplier Information</a:t>
            </a:r>
            <a:endParaRPr lang="en-US" sz="1200" dirty="0"/>
          </a:p>
        </p:txBody>
      </p:sp>
      <p:sp>
        <p:nvSpPr>
          <p:cNvPr id="46" name="Text 30"/>
          <p:cNvSpPr txBox="1"/>
          <p:nvPr/>
        </p:nvSpPr>
        <p:spPr>
          <a:xfrm>
            <a:off x="6848856" y="5366614"/>
            <a:ext cx="380573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Locate nearby trusted input suppliers (where available).</a:t>
            </a:r>
            <a:endParaRPr lang="en-US" sz="900" dirty="0"/>
          </a:p>
        </p:txBody>
      </p:sp>
      <p:sp>
        <p:nvSpPr>
          <p:cNvPr id="47" name="Shape 31"/>
          <p:cNvSpPr/>
          <p:nvPr/>
        </p:nvSpPr>
        <p:spPr>
          <a:xfrm>
            <a:off x="571500" y="6286500"/>
            <a:ext cx="286207" cy="286207"/>
          </a:xfrm>
          <a:prstGeom prst="rect">
            <a:avLst/>
          </a:prstGeom>
          <a:noFill/>
          <a:ln/>
        </p:spPr>
      </p:sp>
      <p:sp>
        <p:nvSpPr>
          <p:cNvPr id="48" name="Text 32"/>
          <p:cNvSpPr/>
          <p:nvPr/>
        </p:nvSpPr>
        <p:spPr>
          <a:xfrm>
            <a:off x="571500" y="6286500"/>
            <a:ext cx="286207" cy="286207"/>
          </a:xfrm>
          <a:prstGeom prst="rect">
            <a:avLst/>
          </a:prstGeom>
          <a:solidFill>
            <a:srgbClr val="22C55E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</a:t>
            </a:r>
            <a:endParaRPr lang="en-US" sz="1000" dirty="0"/>
          </a:p>
        </p:txBody>
      </p:sp>
      <p:sp>
        <p:nvSpPr>
          <p:cNvPr id="49" name="Text 33"/>
          <p:cNvSpPr txBox="1"/>
          <p:nvPr/>
        </p:nvSpPr>
        <p:spPr>
          <a:xfrm>
            <a:off x="1000354" y="6329477"/>
            <a:ext cx="1327709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Weather &amp; Inputs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50000"/>
          </a:blip>
          <a:srcRect t="-6322" b="-6322"/>
          <a:stretch/>
        </p:blipFill>
        <p:spPr>
          <a:xfrm>
            <a:off x="-952805" y="2600554"/>
            <a:ext cx="5781751" cy="5210251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27442" r="27442"/>
          <a:stretch/>
        </p:blipFill>
        <p:spPr>
          <a:xfrm>
            <a:off x="7559345" y="0"/>
            <a:ext cx="4638751" cy="685800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 l="-4" r="-4"/>
          <a:stretch/>
        </p:blipFill>
        <p:spPr>
          <a:xfrm>
            <a:off x="7559345" y="0"/>
            <a:ext cx="4633265" cy="6858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7549286" y="0"/>
            <a:ext cx="761695" cy="6858000"/>
          </a:xfrm>
          <a:custGeom>
            <a:avLst/>
            <a:gdLst/>
            <a:ahLst/>
            <a:cxnLst/>
            <a:rect l="l" t="t" r="r" b="b"/>
            <a:pathLst>
              <a:path w="761695" h="6858000">
                <a:moveTo>
                  <a:pt x="0" y="0"/>
                </a:moveTo>
                <a:lnTo>
                  <a:pt x="761695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3"/>
          <p:cNvSpPr txBox="1"/>
          <p:nvPr/>
        </p:nvSpPr>
        <p:spPr>
          <a:xfrm>
            <a:off x="571500" y="491033"/>
            <a:ext cx="6804965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A202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Extension Services </a:t>
            </a:r>
            <a:r>
              <a:rPr lang="en-US" sz="3000" b="1" dirty="0">
                <a:solidFill>
                  <a:srgbClr val="0596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&amp; Support</a:t>
            </a:r>
            <a:endParaRPr lang="en-US" sz="3000" dirty="0"/>
          </a:p>
        </p:txBody>
      </p:sp>
      <p:sp>
        <p:nvSpPr>
          <p:cNvPr id="9" name="Shape 4"/>
          <p:cNvSpPr/>
          <p:nvPr/>
        </p:nvSpPr>
        <p:spPr>
          <a:xfrm>
            <a:off x="571500" y="1024128"/>
            <a:ext cx="38405" cy="256946"/>
          </a:xfrm>
          <a:prstGeom prst="rect">
            <a:avLst/>
          </a:prstGeom>
          <a:solidFill>
            <a:srgbClr val="22C55E"/>
          </a:solidFill>
          <a:ln w="12700">
            <a:solidFill>
              <a:srgbClr val="22C55E">
                <a:alpha val="0"/>
              </a:srgbClr>
            </a:solidFill>
            <a:prstDash val="solid"/>
          </a:ln>
        </p:spPr>
      </p:sp>
      <p:sp>
        <p:nvSpPr>
          <p:cNvPr id="10" name="Text 5"/>
          <p:cNvSpPr txBox="1"/>
          <p:nvPr/>
        </p:nvSpPr>
        <p:spPr>
          <a:xfrm>
            <a:off x="752551" y="1024128"/>
            <a:ext cx="6448349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6A3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Connecting farmers to human expertise and personalized care</a:t>
            </a:r>
            <a:endParaRPr lang="en-US" sz="1300" dirty="0"/>
          </a:p>
        </p:txBody>
      </p:sp>
      <p:sp>
        <p:nvSpPr>
          <p:cNvPr id="11" name="Shape 6"/>
          <p:cNvSpPr/>
          <p:nvPr/>
        </p:nvSpPr>
        <p:spPr>
          <a:xfrm>
            <a:off x="571500" y="1662379"/>
            <a:ext cx="6515100" cy="972007"/>
          </a:xfrm>
          <a:prstGeom prst="roundRect">
            <a:avLst>
              <a:gd name="adj" fmla="val 11067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2" name="Shape 7"/>
          <p:cNvSpPr/>
          <p:nvPr/>
        </p:nvSpPr>
        <p:spPr>
          <a:xfrm>
            <a:off x="733349" y="1824228"/>
            <a:ext cx="418795" cy="418795"/>
          </a:xfrm>
          <a:prstGeom prst="roundRect">
            <a:avLst>
              <a:gd name="adj" fmla="val 49623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rcRect l="-760" r="-760"/>
          <a:stretch/>
        </p:blipFill>
        <p:spPr>
          <a:xfrm>
            <a:off x="866851" y="1947672"/>
            <a:ext cx="152705" cy="171907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1304849" y="1824228"/>
            <a:ext cx="57342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Request Follow-up</a:t>
            </a:r>
            <a:endParaRPr lang="en-US" sz="1200" dirty="0"/>
          </a:p>
        </p:txBody>
      </p:sp>
      <p:sp>
        <p:nvSpPr>
          <p:cNvPr id="15" name="Text 9"/>
          <p:cNvSpPr txBox="1"/>
          <p:nvPr/>
        </p:nvSpPr>
        <p:spPr>
          <a:xfrm>
            <a:off x="1304849" y="2091233"/>
            <a:ext cx="569671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Directly request a site visit or phone consultation from a local agricultural extension officer.</a:t>
            </a:r>
            <a:endParaRPr lang="en-US" sz="1000" dirty="0"/>
          </a:p>
        </p:txBody>
      </p:sp>
      <p:sp>
        <p:nvSpPr>
          <p:cNvPr id="16" name="Shape 10"/>
          <p:cNvSpPr/>
          <p:nvPr/>
        </p:nvSpPr>
        <p:spPr>
          <a:xfrm>
            <a:off x="571500" y="2816352"/>
            <a:ext cx="6515100" cy="780898"/>
          </a:xfrm>
          <a:prstGeom prst="roundRect">
            <a:avLst>
              <a:gd name="adj" fmla="val 17136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7" name="Shape 11"/>
          <p:cNvSpPr/>
          <p:nvPr/>
        </p:nvSpPr>
        <p:spPr>
          <a:xfrm>
            <a:off x="733349" y="2978201"/>
            <a:ext cx="418795" cy="418795"/>
          </a:xfrm>
          <a:prstGeom prst="roundRect">
            <a:avLst>
              <a:gd name="adj" fmla="val 49623"/>
            </a:avLst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57707" y="3102559"/>
            <a:ext cx="171907" cy="171907"/>
          </a:xfrm>
          <a:prstGeom prst="rect">
            <a:avLst/>
          </a:prstGeom>
        </p:spPr>
      </p:pic>
      <p:sp>
        <p:nvSpPr>
          <p:cNvPr id="19" name="Text 12"/>
          <p:cNvSpPr txBox="1"/>
          <p:nvPr/>
        </p:nvSpPr>
        <p:spPr>
          <a:xfrm>
            <a:off x="1304849" y="2978201"/>
            <a:ext cx="55440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Report Outbreaks</a:t>
            </a:r>
            <a:endParaRPr lang="en-US" sz="1200" dirty="0"/>
          </a:p>
        </p:txBody>
      </p:sp>
      <p:sp>
        <p:nvSpPr>
          <p:cNvPr id="20" name="Text 13"/>
          <p:cNvSpPr txBox="1"/>
          <p:nvPr/>
        </p:nvSpPr>
        <p:spPr>
          <a:xfrm>
            <a:off x="1304849" y="3245206"/>
            <a:ext cx="61155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Quickly report pests or disease symptoms to authorities for rapid community response.</a:t>
            </a:r>
            <a:endParaRPr lang="en-US" sz="1000" dirty="0"/>
          </a:p>
        </p:txBody>
      </p:sp>
      <p:sp>
        <p:nvSpPr>
          <p:cNvPr id="21" name="Shape 14"/>
          <p:cNvSpPr/>
          <p:nvPr/>
        </p:nvSpPr>
        <p:spPr>
          <a:xfrm>
            <a:off x="571500" y="3784702"/>
            <a:ext cx="6515100" cy="780898"/>
          </a:xfrm>
          <a:prstGeom prst="roundRect">
            <a:avLst>
              <a:gd name="adj" fmla="val 17136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22" name="Shape 15"/>
          <p:cNvSpPr/>
          <p:nvPr/>
        </p:nvSpPr>
        <p:spPr>
          <a:xfrm>
            <a:off x="733349" y="3946550"/>
            <a:ext cx="418795" cy="418795"/>
          </a:xfrm>
          <a:prstGeom prst="roundRect">
            <a:avLst>
              <a:gd name="adj" fmla="val 49623"/>
            </a:avLst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57707" y="4069994"/>
            <a:ext cx="171907" cy="171907"/>
          </a:xfrm>
          <a:prstGeom prst="rect">
            <a:avLst/>
          </a:prstGeom>
        </p:spPr>
      </p:pic>
      <p:sp>
        <p:nvSpPr>
          <p:cNvPr id="24" name="Text 16"/>
          <p:cNvSpPr txBox="1"/>
          <p:nvPr/>
        </p:nvSpPr>
        <p:spPr>
          <a:xfrm>
            <a:off x="1304849" y="3946550"/>
            <a:ext cx="54013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Emergency Alerts</a:t>
            </a:r>
            <a:endParaRPr lang="en-US" sz="1200" dirty="0"/>
          </a:p>
        </p:txBody>
      </p:sp>
      <p:sp>
        <p:nvSpPr>
          <p:cNvPr id="25" name="Text 17"/>
          <p:cNvSpPr txBox="1"/>
          <p:nvPr/>
        </p:nvSpPr>
        <p:spPr>
          <a:xfrm>
            <a:off x="1304849" y="4212641"/>
            <a:ext cx="59728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Receive broadcast warnings about floods, locust swarms, or extreme weather events.</a:t>
            </a:r>
            <a:endParaRPr lang="en-US" sz="1000" dirty="0"/>
          </a:p>
        </p:txBody>
      </p:sp>
      <p:sp>
        <p:nvSpPr>
          <p:cNvPr id="26" name="Shape 18"/>
          <p:cNvSpPr/>
          <p:nvPr/>
        </p:nvSpPr>
        <p:spPr>
          <a:xfrm>
            <a:off x="571500" y="4752137"/>
            <a:ext cx="6515100" cy="780898"/>
          </a:xfrm>
          <a:prstGeom prst="roundRect">
            <a:avLst>
              <a:gd name="adj" fmla="val 17136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27" name="Shape 19"/>
          <p:cNvSpPr/>
          <p:nvPr/>
        </p:nvSpPr>
        <p:spPr>
          <a:xfrm>
            <a:off x="733349" y="4913986"/>
            <a:ext cx="418795" cy="418795"/>
          </a:xfrm>
          <a:prstGeom prst="roundRect">
            <a:avLst>
              <a:gd name="adj" fmla="val 49623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57707" y="5037430"/>
            <a:ext cx="171907" cy="171907"/>
          </a:xfrm>
          <a:prstGeom prst="rect">
            <a:avLst/>
          </a:prstGeom>
        </p:spPr>
      </p:pic>
      <p:sp>
        <p:nvSpPr>
          <p:cNvPr id="29" name="Text 20"/>
          <p:cNvSpPr txBox="1"/>
          <p:nvPr/>
        </p:nvSpPr>
        <p:spPr>
          <a:xfrm>
            <a:off x="1304849" y="4913986"/>
            <a:ext cx="47914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Advisory Campaigns</a:t>
            </a:r>
            <a:endParaRPr lang="en-US" sz="1200" dirty="0"/>
          </a:p>
        </p:txBody>
      </p:sp>
      <p:sp>
        <p:nvSpPr>
          <p:cNvPr id="30" name="Text 21"/>
          <p:cNvSpPr txBox="1"/>
          <p:nvPr/>
        </p:nvSpPr>
        <p:spPr>
          <a:xfrm>
            <a:off x="1304849" y="5180990"/>
            <a:ext cx="53629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Subscribe to seasonal educational campaigns for specific crops or livestock.</a:t>
            </a:r>
            <a:endParaRPr lang="en-US" sz="1000" dirty="0"/>
          </a:p>
        </p:txBody>
      </p:sp>
      <p:sp>
        <p:nvSpPr>
          <p:cNvPr id="31" name="Shape 22"/>
          <p:cNvSpPr/>
          <p:nvPr/>
        </p:nvSpPr>
        <p:spPr>
          <a:xfrm>
            <a:off x="571500" y="5909767"/>
            <a:ext cx="6515100" cy="457200"/>
          </a:xfrm>
          <a:prstGeom prst="roundRect">
            <a:avLst>
              <a:gd name="adj" fmla="val 66667"/>
            </a:avLst>
          </a:prstGeom>
          <a:solidFill>
            <a:srgbClr val="1E293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2" name="Image 7" descr="preencoded.png"/>
          <p:cNvPicPr>
            <a:picLocks noChangeAspect="1"/>
          </p:cNvPicPr>
          <p:nvPr/>
        </p:nvPicPr>
        <p:blipFill>
          <a:blip r:embed="rId10">
            <a:alphaModFix amt="50000"/>
          </a:blip>
          <a:srcRect t="-5081" b="-5081"/>
          <a:stretch/>
        </p:blipFill>
        <p:spPr>
          <a:xfrm>
            <a:off x="6330391" y="5919826"/>
            <a:ext cx="562356" cy="495605"/>
          </a:xfrm>
          <a:prstGeom prst="rect">
            <a:avLst/>
          </a:prstGeom>
        </p:spPr>
      </p:pic>
      <p:pic>
        <p:nvPicPr>
          <p:cNvPr id="33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473038" y="5948172"/>
            <a:ext cx="381305" cy="381305"/>
          </a:xfrm>
          <a:prstGeom prst="rect">
            <a:avLst/>
          </a:prstGeom>
        </p:spPr>
      </p:pic>
      <p:pic>
        <p:nvPicPr>
          <p:cNvPr id="34" name="Image 9" descr="preencoded.png"/>
          <p:cNvPicPr>
            <a:picLocks noChangeAspect="1"/>
          </p:cNvPicPr>
          <p:nvPr/>
        </p:nvPicPr>
        <p:blipFill>
          <a:blip r:embed="rId12"/>
          <a:srcRect t="-43" b="-43"/>
          <a:stretch/>
        </p:blipFill>
        <p:spPr>
          <a:xfrm>
            <a:off x="6597396" y="6062472"/>
            <a:ext cx="133502" cy="152705"/>
          </a:xfrm>
          <a:prstGeom prst="rect">
            <a:avLst/>
          </a:prstGeom>
        </p:spPr>
      </p:pic>
      <p:sp>
        <p:nvSpPr>
          <p:cNvPr id="35" name="Text 23"/>
          <p:cNvSpPr txBox="1"/>
          <p:nvPr/>
        </p:nvSpPr>
        <p:spPr>
          <a:xfrm>
            <a:off x="1028700" y="5800954"/>
            <a:ext cx="36960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ADE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Language &amp; Settings</a:t>
            </a:r>
            <a:endParaRPr lang="en-US" sz="1200" dirty="0"/>
          </a:p>
        </p:txBody>
      </p:sp>
      <p:sp>
        <p:nvSpPr>
          <p:cNvPr id="36" name="Text 24"/>
          <p:cNvSpPr txBox="1"/>
          <p:nvPr/>
        </p:nvSpPr>
        <p:spPr>
          <a:xfrm>
            <a:off x="800100" y="6105449"/>
            <a:ext cx="3886200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CBD5E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Inclusive accessibility with Swahili, English, and local languages. Personalize alerts based on your specific crops and location.</a:t>
            </a:r>
            <a:endParaRPr lang="en-US" sz="900" dirty="0"/>
          </a:p>
        </p:txBody>
      </p:sp>
      <p:pic>
        <p:nvPicPr>
          <p:cNvPr id="37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00100" y="5829300"/>
            <a:ext cx="152705" cy="152705"/>
          </a:xfrm>
          <a:prstGeom prst="rect">
            <a:avLst/>
          </a:prstGeom>
        </p:spPr>
      </p:pic>
      <p:sp>
        <p:nvSpPr>
          <p:cNvPr id="38" name="Shape 25"/>
          <p:cNvSpPr/>
          <p:nvPr/>
        </p:nvSpPr>
        <p:spPr>
          <a:xfrm>
            <a:off x="571500" y="6286500"/>
            <a:ext cx="286207" cy="286207"/>
          </a:xfrm>
          <a:prstGeom prst="rect">
            <a:avLst/>
          </a:prstGeom>
          <a:noFill/>
          <a:ln/>
        </p:spPr>
      </p:sp>
      <p:sp>
        <p:nvSpPr>
          <p:cNvPr id="39" name="Text 26"/>
          <p:cNvSpPr/>
          <p:nvPr/>
        </p:nvSpPr>
        <p:spPr>
          <a:xfrm>
            <a:off x="571500" y="6286500"/>
            <a:ext cx="286207" cy="286207"/>
          </a:xfrm>
          <a:prstGeom prst="rect">
            <a:avLst/>
          </a:prstGeom>
          <a:solidFill>
            <a:srgbClr val="22C55E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11</a:t>
            </a:r>
            <a:endParaRPr lang="en-US" sz="1000" dirty="0"/>
          </a:p>
        </p:txBody>
      </p:sp>
      <p:sp>
        <p:nvSpPr>
          <p:cNvPr id="40" name="Text 27"/>
          <p:cNvSpPr txBox="1"/>
          <p:nvPr/>
        </p:nvSpPr>
        <p:spPr>
          <a:xfrm>
            <a:off x="1000354" y="6329477"/>
            <a:ext cx="163311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Extension &amp; Settings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l="-1" r="-1"/>
          <a:stretch/>
        </p:blipFill>
        <p:spPr>
          <a:xfrm>
            <a:off x="1047902" y="1703527"/>
            <a:ext cx="3238805" cy="21909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2400300" y="1894637"/>
            <a:ext cx="533095" cy="53309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l="-80" r="-80"/>
          <a:stretch/>
        </p:blipFill>
        <p:spPr>
          <a:xfrm>
            <a:off x="2523744" y="2046427"/>
            <a:ext cx="286207" cy="2286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1691640" y="2542032"/>
            <a:ext cx="195773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 Internet Required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200607" y="2816352"/>
            <a:ext cx="2934310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Operates entirely on USSD technology, allowing farmers to access vital services without data plans or internet connectivity.</a:t>
            </a:r>
            <a:endParaRPr lang="en-US" sz="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rcRect l="-1" r="-1"/>
          <a:stretch/>
        </p:blipFill>
        <p:spPr>
          <a:xfrm>
            <a:off x="4476902" y="1703527"/>
            <a:ext cx="3238805" cy="2190902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5829300" y="1894637"/>
            <a:ext cx="533095" cy="53309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rcRect t="-80" b="-80"/>
          <a:stretch/>
        </p:blipFill>
        <p:spPr>
          <a:xfrm>
            <a:off x="6024982" y="2046427"/>
            <a:ext cx="142646" cy="228600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5216652" y="2542032"/>
            <a:ext cx="176479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Basic Phone Access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4629607" y="2816352"/>
            <a:ext cx="2934310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Fully accessible on basic feature phones, ensuring no farmer is left behind due to lack of expensive smartphones.</a:t>
            </a:r>
            <a:endParaRPr lang="en-US" sz="9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3"/>
          <a:srcRect l="-1" r="-1"/>
          <a:stretch/>
        </p:blipFill>
        <p:spPr>
          <a:xfrm>
            <a:off x="7905902" y="1703527"/>
            <a:ext cx="3238805" cy="2190902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9258300" y="1894637"/>
            <a:ext cx="533095" cy="53309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6"/>
          <a:srcRect t="-45" b="-45"/>
          <a:stretch/>
        </p:blipFill>
        <p:spPr>
          <a:xfrm>
            <a:off x="9396374" y="2046427"/>
            <a:ext cx="256946" cy="228600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8859622" y="2542032"/>
            <a:ext cx="133776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Cost-Effective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8058607" y="2816352"/>
            <a:ext cx="2934310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Provides an affordable solution for farmers with low transaction costs, making advisory services financially sustainable.</a:t>
            </a:r>
            <a:endParaRPr lang="en-US" sz="9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3"/>
          <a:srcRect l="-1" r="-1"/>
          <a:stretch/>
        </p:blipFill>
        <p:spPr>
          <a:xfrm>
            <a:off x="1047902" y="4085539"/>
            <a:ext cx="3238805" cy="2190902"/>
          </a:xfrm>
          <a:prstGeom prst="rect">
            <a:avLst/>
          </a:prstGeom>
        </p:spPr>
      </p:pic>
      <p:sp>
        <p:nvSpPr>
          <p:cNvPr id="20" name="Shape 11"/>
          <p:cNvSpPr/>
          <p:nvPr/>
        </p:nvSpPr>
        <p:spPr>
          <a:xfrm>
            <a:off x="2400300" y="4275734"/>
            <a:ext cx="533095" cy="53309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553005" y="4428439"/>
            <a:ext cx="228600" cy="228600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1604772" y="4923130"/>
            <a:ext cx="213146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Nationwide Scalability</a:t>
            </a:r>
            <a:endParaRPr lang="en-US" sz="1200" dirty="0"/>
          </a:p>
        </p:txBody>
      </p:sp>
      <p:sp>
        <p:nvSpPr>
          <p:cNvPr id="23" name="Text 13"/>
          <p:cNvSpPr txBox="1"/>
          <p:nvPr/>
        </p:nvSpPr>
        <p:spPr>
          <a:xfrm>
            <a:off x="1200607" y="5197450"/>
            <a:ext cx="2934310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Easily scalable across regions and countries using existing telecom infrastructure, reaching millions rapidly.</a:t>
            </a:r>
            <a:endParaRPr lang="en-US" sz="900" dirty="0"/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3"/>
          <a:srcRect l="-1" r="-1"/>
          <a:stretch/>
        </p:blipFill>
        <p:spPr>
          <a:xfrm>
            <a:off x="4476902" y="4085539"/>
            <a:ext cx="3238805" cy="2190902"/>
          </a:xfrm>
          <a:prstGeom prst="rect">
            <a:avLst/>
          </a:prstGeom>
        </p:spPr>
      </p:pic>
      <p:sp>
        <p:nvSpPr>
          <p:cNvPr id="25" name="Shape 14"/>
          <p:cNvSpPr/>
          <p:nvPr/>
        </p:nvSpPr>
        <p:spPr>
          <a:xfrm>
            <a:off x="5829300" y="4275734"/>
            <a:ext cx="533095" cy="53309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8"/>
          <a:srcRect t="-45" b="-45"/>
          <a:stretch/>
        </p:blipFill>
        <p:spPr>
          <a:xfrm>
            <a:off x="5967374" y="4428439"/>
            <a:ext cx="256946" cy="228600"/>
          </a:xfrm>
          <a:prstGeom prst="rect">
            <a:avLst/>
          </a:prstGeom>
        </p:spPr>
      </p:pic>
      <p:sp>
        <p:nvSpPr>
          <p:cNvPr id="27" name="Text 15"/>
          <p:cNvSpPr txBox="1"/>
          <p:nvPr/>
        </p:nvSpPr>
        <p:spPr>
          <a:xfrm>
            <a:off x="5072177" y="4923130"/>
            <a:ext cx="20574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Enhances Productivity</a:t>
            </a:r>
            <a:endParaRPr lang="en-US" sz="1200" dirty="0"/>
          </a:p>
        </p:txBody>
      </p:sp>
      <p:sp>
        <p:nvSpPr>
          <p:cNvPr id="28" name="Text 16"/>
          <p:cNvSpPr txBox="1"/>
          <p:nvPr/>
        </p:nvSpPr>
        <p:spPr>
          <a:xfrm>
            <a:off x="4629607" y="5197450"/>
            <a:ext cx="2934310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Directly contributes to higher yields and better resource management through timely, expert agricultural advice.</a:t>
            </a:r>
            <a:endParaRPr lang="en-US" sz="900" dirty="0"/>
          </a:p>
        </p:txBody>
      </p:sp>
      <p:pic>
        <p:nvPicPr>
          <p:cNvPr id="29" name="Image 10" descr="preencoded.png"/>
          <p:cNvPicPr>
            <a:picLocks noChangeAspect="1"/>
          </p:cNvPicPr>
          <p:nvPr/>
        </p:nvPicPr>
        <p:blipFill>
          <a:blip r:embed="rId3"/>
          <a:srcRect l="-1" r="-1"/>
          <a:stretch/>
        </p:blipFill>
        <p:spPr>
          <a:xfrm>
            <a:off x="7905902" y="4085539"/>
            <a:ext cx="3238805" cy="2190902"/>
          </a:xfrm>
          <a:prstGeom prst="rect">
            <a:avLst/>
          </a:prstGeom>
        </p:spPr>
      </p:pic>
      <p:sp>
        <p:nvSpPr>
          <p:cNvPr id="30" name="Shape 17"/>
          <p:cNvSpPr/>
          <p:nvPr/>
        </p:nvSpPr>
        <p:spPr>
          <a:xfrm>
            <a:off x="9258300" y="4275734"/>
            <a:ext cx="533095" cy="53309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1" name="Image 11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411005" y="4428439"/>
            <a:ext cx="228600" cy="228600"/>
          </a:xfrm>
          <a:prstGeom prst="rect">
            <a:avLst/>
          </a:prstGeom>
        </p:spPr>
      </p:pic>
      <p:sp>
        <p:nvSpPr>
          <p:cNvPr id="32" name="Text 18"/>
          <p:cNvSpPr txBox="1"/>
          <p:nvPr/>
        </p:nvSpPr>
        <p:spPr>
          <a:xfrm>
            <a:off x="8595360" y="4923130"/>
            <a:ext cx="185989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Improves Resilience</a:t>
            </a:r>
            <a:endParaRPr lang="en-US" sz="1200" dirty="0"/>
          </a:p>
        </p:txBody>
      </p:sp>
      <p:sp>
        <p:nvSpPr>
          <p:cNvPr id="33" name="Text 19"/>
          <p:cNvSpPr txBox="1"/>
          <p:nvPr/>
        </p:nvSpPr>
        <p:spPr>
          <a:xfrm>
            <a:off x="8058607" y="5197450"/>
            <a:ext cx="2934310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Strengthens farmers' ability to withstand climate and market shocks through early warnings and market intelligence.</a:t>
            </a:r>
            <a:endParaRPr lang="en-US" sz="900" dirty="0"/>
          </a:p>
        </p:txBody>
      </p:sp>
      <p:pic>
        <p:nvPicPr>
          <p:cNvPr id="34" name="Image 12" descr="preencoded.png"/>
          <p:cNvPicPr>
            <a:picLocks noChangeAspect="1"/>
          </p:cNvPicPr>
          <p:nvPr/>
        </p:nvPicPr>
        <p:blipFill>
          <a:blip r:embed="rId10"/>
          <a:srcRect t="-35" b="-35"/>
          <a:stretch/>
        </p:blipFill>
        <p:spPr>
          <a:xfrm>
            <a:off x="10230307" y="4286707"/>
            <a:ext cx="2915107" cy="3333902"/>
          </a:xfrm>
          <a:prstGeom prst="rect">
            <a:avLst/>
          </a:prstGeom>
        </p:spPr>
      </p:pic>
      <p:pic>
        <p:nvPicPr>
          <p:cNvPr id="35" name="Image 13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0" y="0"/>
            <a:ext cx="114300" cy="6858000"/>
          </a:xfrm>
          <a:prstGeom prst="rect">
            <a:avLst/>
          </a:prstGeom>
        </p:spPr>
      </p:pic>
      <p:sp>
        <p:nvSpPr>
          <p:cNvPr id="36" name="Text 20"/>
          <p:cNvSpPr txBox="1"/>
          <p:nvPr/>
        </p:nvSpPr>
        <p:spPr>
          <a:xfrm>
            <a:off x="761695" y="381305"/>
            <a:ext cx="11621110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1A202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</a:t>
            </a:r>
            <a:r>
              <a:rPr lang="en-US" sz="3300" b="1" dirty="0">
                <a:solidFill>
                  <a:srgbClr val="16A3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Benefits</a:t>
            </a:r>
            <a:r>
              <a:rPr lang="en-US" sz="3300" b="1" dirty="0">
                <a:solidFill>
                  <a:srgbClr val="1A202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of AgriLink</a:t>
            </a:r>
            <a:endParaRPr lang="en-US" sz="3300" dirty="0"/>
          </a:p>
        </p:txBody>
      </p:sp>
      <p:sp>
        <p:nvSpPr>
          <p:cNvPr id="37" name="Text 21"/>
          <p:cNvSpPr txBox="1"/>
          <p:nvPr/>
        </p:nvSpPr>
        <p:spPr>
          <a:xfrm>
            <a:off x="761695" y="960120"/>
            <a:ext cx="86868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Delivering impact through accessible, affordable, and scalable technology.</a:t>
            </a:r>
            <a:endParaRPr lang="en-US" sz="1300" dirty="0"/>
          </a:p>
        </p:txBody>
      </p:sp>
      <p:sp>
        <p:nvSpPr>
          <p:cNvPr id="38" name="Shape 22"/>
          <p:cNvSpPr/>
          <p:nvPr/>
        </p:nvSpPr>
        <p:spPr>
          <a:xfrm>
            <a:off x="761695" y="6286500"/>
            <a:ext cx="286207" cy="286207"/>
          </a:xfrm>
          <a:prstGeom prst="rect">
            <a:avLst/>
          </a:prstGeom>
          <a:noFill/>
          <a:ln/>
        </p:spPr>
      </p:sp>
      <p:sp>
        <p:nvSpPr>
          <p:cNvPr id="39" name="Text 23"/>
          <p:cNvSpPr/>
          <p:nvPr/>
        </p:nvSpPr>
        <p:spPr>
          <a:xfrm>
            <a:off x="761695" y="6286500"/>
            <a:ext cx="286207" cy="286207"/>
          </a:xfrm>
          <a:prstGeom prst="rect">
            <a:avLst/>
          </a:prstGeom>
          <a:solidFill>
            <a:srgbClr val="22C55E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12</a:t>
            </a:r>
            <a:endParaRPr lang="en-US" sz="1000" dirty="0"/>
          </a:p>
        </p:txBody>
      </p:sp>
      <p:sp>
        <p:nvSpPr>
          <p:cNvPr id="40" name="Text 24"/>
          <p:cNvSpPr txBox="1"/>
          <p:nvPr/>
        </p:nvSpPr>
        <p:spPr>
          <a:xfrm>
            <a:off x="1190549" y="6329477"/>
            <a:ext cx="99395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Benefits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4876495" cy="6858000"/>
          </a:xfrm>
          <a:custGeom>
            <a:avLst/>
            <a:gdLst/>
            <a:ahLst/>
            <a:cxnLst/>
            <a:rect l="l" t="t" r="r" b="b"/>
            <a:pathLst>
              <a:path w="4876495" h="6858000">
                <a:moveTo>
                  <a:pt x="0" y="0"/>
                </a:moveTo>
                <a:lnTo>
                  <a:pt x="4876495" y="0"/>
                </a:lnTo>
                <a:lnTo>
                  <a:pt x="4145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0FDF4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476402" y="4476902"/>
            <a:ext cx="1904695" cy="190469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761695" y="1206094"/>
            <a:ext cx="761695" cy="57607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761695" y="1548994"/>
            <a:ext cx="3487522" cy="1010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Current </a:t>
            </a:r>
            <a:endParaRPr lang="en-US" sz="3600" dirty="0"/>
          </a:p>
          <a:p>
            <a:pPr marL="0" indent="0" algn="l">
              <a:buNone/>
            </a:pPr>
            <a:r>
              <a:rPr lang="en-US" sz="3600" b="1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Limitations</a:t>
            </a:r>
            <a:endParaRPr lang="en-US" sz="3600" dirty="0"/>
          </a:p>
        </p:txBody>
      </p:sp>
      <p:sp>
        <p:nvSpPr>
          <p:cNvPr id="8" name="Text 4"/>
          <p:cNvSpPr txBox="1"/>
          <p:nvPr/>
        </p:nvSpPr>
        <p:spPr>
          <a:xfrm>
            <a:off x="761695" y="2745029"/>
            <a:ext cx="3429000" cy="1105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While AgriLink USSD provides critical access, the technology has inherent constraints that influence content delivery and user experience.</a:t>
            </a:r>
            <a:endParaRPr lang="en-US" sz="13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l="-2" r="-2"/>
          <a:stretch/>
        </p:blipFill>
        <p:spPr>
          <a:xfrm>
            <a:off x="761695" y="4528109"/>
            <a:ext cx="3047695" cy="1123798"/>
          </a:xfrm>
          <a:prstGeom prst="rect">
            <a:avLst/>
          </a:prstGeom>
        </p:spPr>
      </p:pic>
      <p:sp>
        <p:nvSpPr>
          <p:cNvPr id="10" name="Text 5"/>
          <p:cNvSpPr txBox="1"/>
          <p:nvPr/>
        </p:nvSpPr>
        <p:spPr>
          <a:xfrm>
            <a:off x="923544" y="4689958"/>
            <a:ext cx="283372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Note to Stakeholders</a:t>
            </a:r>
            <a:endParaRPr lang="en-US" sz="900" dirty="0"/>
          </a:p>
        </p:txBody>
      </p:sp>
      <p:sp>
        <p:nvSpPr>
          <p:cNvPr id="11" name="Text 6"/>
          <p:cNvSpPr txBox="1"/>
          <p:nvPr/>
        </p:nvSpPr>
        <p:spPr>
          <a:xfrm>
            <a:off x="923544" y="4918558"/>
            <a:ext cx="280080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"Transparency about these limitations allows us to design more effective, focused interventions."</a:t>
            </a:r>
            <a:endParaRPr lang="en-US" sz="1000" dirty="0"/>
          </a:p>
        </p:txBody>
      </p:sp>
      <p:sp>
        <p:nvSpPr>
          <p:cNvPr id="12" name="Shape 7"/>
          <p:cNvSpPr/>
          <p:nvPr/>
        </p:nvSpPr>
        <p:spPr>
          <a:xfrm>
            <a:off x="4496105" y="571500"/>
            <a:ext cx="3323844" cy="2714854"/>
          </a:xfrm>
          <a:prstGeom prst="roundRect">
            <a:avLst>
              <a:gd name="adj" fmla="val 189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3" name="Shape 8"/>
          <p:cNvSpPr/>
          <p:nvPr/>
        </p:nvSpPr>
        <p:spPr>
          <a:xfrm>
            <a:off x="4496105" y="571500"/>
            <a:ext cx="3305556" cy="38405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Shape 9"/>
          <p:cNvSpPr/>
          <p:nvPr/>
        </p:nvSpPr>
        <p:spPr>
          <a:xfrm>
            <a:off x="4791456" y="866851"/>
            <a:ext cx="476402" cy="476402"/>
          </a:xfrm>
          <a:prstGeom prst="roundRect">
            <a:avLst>
              <a:gd name="adj" fmla="val 46065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10328" y="1009498"/>
            <a:ext cx="237744" cy="190195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4791456" y="1533449"/>
            <a:ext cx="284378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Limited Message Length</a:t>
            </a:r>
            <a:endParaRPr lang="en-US" sz="1500" dirty="0"/>
          </a:p>
        </p:txBody>
      </p:sp>
      <p:sp>
        <p:nvSpPr>
          <p:cNvPr id="17" name="Text 11"/>
          <p:cNvSpPr txBox="1"/>
          <p:nvPr/>
        </p:nvSpPr>
        <p:spPr>
          <a:xfrm>
            <a:off x="4791456" y="1933956"/>
            <a:ext cx="2809951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USSD sessions are restricted to approximately 160-182 characters per screen. Information must be extremely concise, often requiring abbreviations.</a:t>
            </a:r>
            <a:endParaRPr lang="en-US" sz="1000" dirty="0"/>
          </a:p>
        </p:txBody>
      </p:sp>
      <p:sp>
        <p:nvSpPr>
          <p:cNvPr id="18" name="Shape 12"/>
          <p:cNvSpPr/>
          <p:nvPr/>
        </p:nvSpPr>
        <p:spPr>
          <a:xfrm>
            <a:off x="8106156" y="571500"/>
            <a:ext cx="3323844" cy="2714854"/>
          </a:xfrm>
          <a:prstGeom prst="roundRect">
            <a:avLst>
              <a:gd name="adj" fmla="val 189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9" name="Shape 13"/>
          <p:cNvSpPr/>
          <p:nvPr/>
        </p:nvSpPr>
        <p:spPr>
          <a:xfrm>
            <a:off x="8106156" y="571500"/>
            <a:ext cx="3305556" cy="38405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0" name="Shape 14"/>
          <p:cNvSpPr/>
          <p:nvPr/>
        </p:nvSpPr>
        <p:spPr>
          <a:xfrm>
            <a:off x="8401507" y="866851"/>
            <a:ext cx="476402" cy="476402"/>
          </a:xfrm>
          <a:prstGeom prst="roundRect">
            <a:avLst>
              <a:gd name="adj" fmla="val 46065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544154" y="1009498"/>
            <a:ext cx="190195" cy="190195"/>
          </a:xfrm>
          <a:prstGeom prst="rect">
            <a:avLst/>
          </a:prstGeom>
        </p:spPr>
      </p:pic>
      <p:sp>
        <p:nvSpPr>
          <p:cNvPr id="22" name="Text 15"/>
          <p:cNvSpPr txBox="1"/>
          <p:nvPr/>
        </p:nvSpPr>
        <p:spPr>
          <a:xfrm>
            <a:off x="8401507" y="1533449"/>
            <a:ext cx="284378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 Rich Media</a:t>
            </a:r>
            <a:endParaRPr lang="en-US" sz="1500" dirty="0"/>
          </a:p>
        </p:txBody>
      </p:sp>
      <p:sp>
        <p:nvSpPr>
          <p:cNvPr id="23" name="Text 16"/>
          <p:cNvSpPr txBox="1"/>
          <p:nvPr/>
        </p:nvSpPr>
        <p:spPr>
          <a:xfrm>
            <a:off x="8401507" y="1933956"/>
            <a:ext cx="2809951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protocol is text-only. It cannot display images, videos, audio clips, or complex graphs, limiting visual aids for pest identification or demos.</a:t>
            </a:r>
            <a:endParaRPr lang="en-US" sz="1000" dirty="0"/>
          </a:p>
        </p:txBody>
      </p:sp>
      <p:sp>
        <p:nvSpPr>
          <p:cNvPr id="24" name="Shape 17"/>
          <p:cNvSpPr/>
          <p:nvPr/>
        </p:nvSpPr>
        <p:spPr>
          <a:xfrm>
            <a:off x="4496105" y="3571646"/>
            <a:ext cx="3323844" cy="2714854"/>
          </a:xfrm>
          <a:prstGeom prst="roundRect">
            <a:avLst>
              <a:gd name="adj" fmla="val 189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25" name="Shape 18"/>
          <p:cNvSpPr/>
          <p:nvPr/>
        </p:nvSpPr>
        <p:spPr>
          <a:xfrm>
            <a:off x="4496105" y="3571646"/>
            <a:ext cx="3305556" cy="38405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6" name="Shape 19"/>
          <p:cNvSpPr/>
          <p:nvPr/>
        </p:nvSpPr>
        <p:spPr>
          <a:xfrm>
            <a:off x="4791456" y="3866998"/>
            <a:ext cx="476402" cy="476402"/>
          </a:xfrm>
          <a:prstGeom prst="roundRect">
            <a:avLst>
              <a:gd name="adj" fmla="val 46065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910328" y="4009644"/>
            <a:ext cx="237744" cy="190195"/>
          </a:xfrm>
          <a:prstGeom prst="rect">
            <a:avLst/>
          </a:prstGeom>
        </p:spPr>
      </p:pic>
      <p:sp>
        <p:nvSpPr>
          <p:cNvPr id="28" name="Text 20"/>
          <p:cNvSpPr txBox="1"/>
          <p:nvPr/>
        </p:nvSpPr>
        <p:spPr>
          <a:xfrm>
            <a:off x="4791456" y="4533595"/>
            <a:ext cx="284378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Network Availability</a:t>
            </a:r>
            <a:endParaRPr lang="en-US" sz="1500" dirty="0"/>
          </a:p>
        </p:txBody>
      </p:sp>
      <p:sp>
        <p:nvSpPr>
          <p:cNvPr id="29" name="Text 21"/>
          <p:cNvSpPr txBox="1"/>
          <p:nvPr/>
        </p:nvSpPr>
        <p:spPr>
          <a:xfrm>
            <a:off x="4791456" y="4934102"/>
            <a:ext cx="2809951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Unlike offline apps, USSD requires an active GSM signal. Farmers in extremely remote "dead zones" cannot access the service in real-time.</a:t>
            </a:r>
            <a:endParaRPr lang="en-US" sz="1000" dirty="0"/>
          </a:p>
        </p:txBody>
      </p:sp>
      <p:sp>
        <p:nvSpPr>
          <p:cNvPr id="30" name="Shape 22"/>
          <p:cNvSpPr/>
          <p:nvPr/>
        </p:nvSpPr>
        <p:spPr>
          <a:xfrm>
            <a:off x="8106156" y="3571646"/>
            <a:ext cx="3323844" cy="2714854"/>
          </a:xfrm>
          <a:prstGeom prst="roundRect">
            <a:avLst>
              <a:gd name="adj" fmla="val 189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31" name="Shape 23"/>
          <p:cNvSpPr/>
          <p:nvPr/>
        </p:nvSpPr>
        <p:spPr>
          <a:xfrm>
            <a:off x="8106156" y="3571646"/>
            <a:ext cx="3305556" cy="38405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2" name="Shape 24"/>
          <p:cNvSpPr/>
          <p:nvPr/>
        </p:nvSpPr>
        <p:spPr>
          <a:xfrm>
            <a:off x="8401507" y="3866998"/>
            <a:ext cx="476402" cy="476402"/>
          </a:xfrm>
          <a:prstGeom prst="roundRect">
            <a:avLst>
              <a:gd name="adj" fmla="val 46065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544154" y="4009644"/>
            <a:ext cx="190195" cy="190195"/>
          </a:xfrm>
          <a:prstGeom prst="rect">
            <a:avLst/>
          </a:prstGeom>
        </p:spPr>
      </p:pic>
      <p:sp>
        <p:nvSpPr>
          <p:cNvPr id="34" name="Text 25"/>
          <p:cNvSpPr txBox="1"/>
          <p:nvPr/>
        </p:nvSpPr>
        <p:spPr>
          <a:xfrm>
            <a:off x="8401507" y="4533595"/>
            <a:ext cx="284378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Content Updates</a:t>
            </a:r>
            <a:endParaRPr lang="en-US" sz="1500" dirty="0"/>
          </a:p>
        </p:txBody>
      </p:sp>
      <p:sp>
        <p:nvSpPr>
          <p:cNvPr id="35" name="Text 26"/>
          <p:cNvSpPr txBox="1"/>
          <p:nvPr/>
        </p:nvSpPr>
        <p:spPr>
          <a:xfrm>
            <a:off x="8401507" y="4934102"/>
            <a:ext cx="2809951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Information is static until updated on the backend. Keeping market prices and weather alerts current requires consistent administrative effort.</a:t>
            </a:r>
            <a:endParaRPr lang="en-US" sz="1000" dirty="0"/>
          </a:p>
        </p:txBody>
      </p:sp>
      <p:sp>
        <p:nvSpPr>
          <p:cNvPr id="36" name="Shape 27"/>
          <p:cNvSpPr/>
          <p:nvPr/>
        </p:nvSpPr>
        <p:spPr>
          <a:xfrm>
            <a:off x="761695" y="6286500"/>
            <a:ext cx="286207" cy="286207"/>
          </a:xfrm>
          <a:prstGeom prst="rect">
            <a:avLst/>
          </a:prstGeom>
          <a:noFill/>
          <a:ln/>
        </p:spPr>
      </p:sp>
      <p:sp>
        <p:nvSpPr>
          <p:cNvPr id="37" name="Text 28"/>
          <p:cNvSpPr/>
          <p:nvPr/>
        </p:nvSpPr>
        <p:spPr>
          <a:xfrm>
            <a:off x="761695" y="6286500"/>
            <a:ext cx="286207" cy="286207"/>
          </a:xfrm>
          <a:prstGeom prst="rect">
            <a:avLst/>
          </a:prstGeom>
          <a:solidFill>
            <a:srgbClr val="94A3B8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13</a:t>
            </a:r>
            <a:endParaRPr lang="en-US" sz="1000" dirty="0"/>
          </a:p>
        </p:txBody>
      </p:sp>
      <p:sp>
        <p:nvSpPr>
          <p:cNvPr id="38" name="Text 29"/>
          <p:cNvSpPr txBox="1"/>
          <p:nvPr/>
        </p:nvSpPr>
        <p:spPr>
          <a:xfrm>
            <a:off x="1190549" y="6329477"/>
            <a:ext cx="149230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System Limitations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12499" b="12499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10269626" y="381305"/>
            <a:ext cx="1410005" cy="372161"/>
          </a:xfrm>
          <a:prstGeom prst="rect">
            <a:avLst/>
          </a:prstGeom>
          <a:noFill/>
          <a:ln w="12700">
            <a:solidFill>
              <a:srgbClr val="FFFFFF">
                <a:alpha val="3000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kern="0" spc="150" dirty="0">
                <a:solidFill>
                  <a:srgbClr val="FFFFFF">
                    <a:alpha val="8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Our Vision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952805" y="4271162"/>
            <a:ext cx="9144" cy="1209751"/>
          </a:xfrm>
          <a:prstGeom prst="rect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Text 5"/>
          <p:cNvSpPr txBox="1"/>
          <p:nvPr/>
        </p:nvSpPr>
        <p:spPr>
          <a:xfrm>
            <a:off x="1200607" y="4271162"/>
            <a:ext cx="47247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kern="0" spc="75" dirty="0">
                <a:solidFill>
                  <a:srgbClr val="86EFA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Challenge</a:t>
            </a:r>
            <a:endParaRPr lang="en-US" sz="1500" dirty="0"/>
          </a:p>
        </p:txBody>
      </p:sp>
      <p:sp>
        <p:nvSpPr>
          <p:cNvPr id="9" name="Text 6"/>
          <p:cNvSpPr txBox="1"/>
          <p:nvPr/>
        </p:nvSpPr>
        <p:spPr>
          <a:xfrm>
            <a:off x="1200607" y="4652467"/>
            <a:ext cx="4686300" cy="829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F1F5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Bridging the gap for farmers who wake up before sunrise but lack access to information, markets, finance, and technology.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6381598" y="4271162"/>
            <a:ext cx="9144" cy="1209751"/>
          </a:xfrm>
          <a:prstGeom prst="rect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Text 8"/>
          <p:cNvSpPr txBox="1"/>
          <p:nvPr/>
        </p:nvSpPr>
        <p:spPr>
          <a:xfrm>
            <a:off x="6629400" y="4271162"/>
            <a:ext cx="47247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kern="0" spc="75" dirty="0">
                <a:solidFill>
                  <a:srgbClr val="86EFA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Pathway</a:t>
            </a:r>
            <a:endParaRPr lang="en-US" sz="1500" dirty="0"/>
          </a:p>
        </p:txBody>
      </p:sp>
      <p:sp>
        <p:nvSpPr>
          <p:cNvPr id="12" name="Text 9"/>
          <p:cNvSpPr txBox="1"/>
          <p:nvPr/>
        </p:nvSpPr>
        <p:spPr>
          <a:xfrm>
            <a:off x="6629400" y="4652467"/>
            <a:ext cx="4686300" cy="829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F1F5F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 are building more than a platform—we are creating a pathway where a smallholder farmer with a basic phone can make smarter decisions and earn better income.</a:t>
            </a:r>
            <a:endParaRPr lang="en-US" sz="1300" dirty="0"/>
          </a:p>
        </p:txBody>
      </p:sp>
      <p:sp>
        <p:nvSpPr>
          <p:cNvPr id="13" name="Text 10"/>
          <p:cNvSpPr txBox="1"/>
          <p:nvPr/>
        </p:nvSpPr>
        <p:spPr>
          <a:xfrm>
            <a:off x="381305" y="811073"/>
            <a:ext cx="747979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0" dirty="0">
                <a:solidFill>
                  <a:srgbClr val="22C55E">
                    <a:alpha val="30000"/>
                  </a:srgbClr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“</a:t>
            </a:r>
            <a:endParaRPr lang="en-US" sz="900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rcRect t="-384" b="-384"/>
          <a:stretch/>
        </p:blipFill>
        <p:spPr>
          <a:xfrm>
            <a:off x="952805" y="3356762"/>
            <a:ext cx="952805" cy="57607"/>
          </a:xfrm>
          <a:prstGeom prst="rect">
            <a:avLst/>
          </a:prstGeom>
        </p:spPr>
      </p:pic>
      <p:sp>
        <p:nvSpPr>
          <p:cNvPr id="15" name="Text 11"/>
          <p:cNvSpPr txBox="1"/>
          <p:nvPr/>
        </p:nvSpPr>
        <p:spPr>
          <a:xfrm>
            <a:off x="952805" y="1382573"/>
            <a:ext cx="8744407" cy="1791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AgriLink was born from a simple truth: when farmers are empowered, nations grow.</a:t>
            </a:r>
            <a:endParaRPr lang="en-US" sz="3900" dirty="0"/>
          </a:p>
        </p:txBody>
      </p:sp>
      <p:sp>
        <p:nvSpPr>
          <p:cNvPr id="16" name="Shape 12"/>
          <p:cNvSpPr/>
          <p:nvPr/>
        </p:nvSpPr>
        <p:spPr>
          <a:xfrm>
            <a:off x="952805" y="6191402"/>
            <a:ext cx="286207" cy="286207"/>
          </a:xfrm>
          <a:prstGeom prst="rect">
            <a:avLst/>
          </a:prstGeom>
          <a:noFill/>
          <a:ln/>
        </p:spPr>
      </p:sp>
      <p:sp>
        <p:nvSpPr>
          <p:cNvPr id="17" name="Text 13"/>
          <p:cNvSpPr/>
          <p:nvPr/>
        </p:nvSpPr>
        <p:spPr>
          <a:xfrm>
            <a:off x="952805" y="6191402"/>
            <a:ext cx="286207" cy="286207"/>
          </a:xfrm>
          <a:prstGeom prst="rect">
            <a:avLst/>
          </a:prstGeom>
          <a:solidFill>
            <a:srgbClr val="22C55E">
              <a:alpha val="9000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14</a:t>
            </a:r>
            <a:endParaRPr lang="en-US" sz="1000" dirty="0"/>
          </a:p>
        </p:txBody>
      </p:sp>
      <p:sp>
        <p:nvSpPr>
          <p:cNvPr id="18" name="Text 14"/>
          <p:cNvSpPr txBox="1"/>
          <p:nvPr/>
        </p:nvSpPr>
        <p:spPr>
          <a:xfrm>
            <a:off x="1380744" y="6234379"/>
            <a:ext cx="124267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>
                    <a:alpha val="6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Vision &amp; Impact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l="26307" r="26307"/>
          <a:stretch/>
        </p:blipFill>
        <p:spPr>
          <a:xfrm>
            <a:off x="0" y="0"/>
            <a:ext cx="4876495" cy="68580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5447995" y="224942"/>
            <a:ext cx="6710782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A202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Invest in </a:t>
            </a:r>
            <a:r>
              <a:rPr lang="en-US" sz="3600" b="1" dirty="0">
                <a:solidFill>
                  <a:srgbClr val="0596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AgriLink?</a:t>
            </a:r>
            <a:endParaRPr lang="en-US" sz="3600" dirty="0"/>
          </a:p>
        </p:txBody>
      </p:sp>
      <p:sp>
        <p:nvSpPr>
          <p:cNvPr id="6" name="Shape 3"/>
          <p:cNvSpPr/>
          <p:nvPr/>
        </p:nvSpPr>
        <p:spPr>
          <a:xfrm>
            <a:off x="5447995" y="1185062"/>
            <a:ext cx="5982005" cy="28346"/>
          </a:xfrm>
          <a:prstGeom prst="rect">
            <a:avLst/>
          </a:prstGeom>
          <a:solidFill>
            <a:srgbClr val="BBF7D0"/>
          </a:solidFill>
          <a:ln w="12700">
            <a:solidFill>
              <a:srgbClr val="BBF7D0">
                <a:alpha val="0"/>
              </a:srgbClr>
            </a:solidFill>
            <a:prstDash val="solid"/>
          </a:ln>
        </p:spPr>
      </p:sp>
      <p:sp>
        <p:nvSpPr>
          <p:cNvPr id="7" name="Text 4"/>
          <p:cNvSpPr txBox="1"/>
          <p:nvPr/>
        </p:nvSpPr>
        <p:spPr>
          <a:xfrm>
            <a:off x="5447995" y="822960"/>
            <a:ext cx="6057900" cy="28712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6A3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Impact at Scale, Technology with Purpose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5447995" y="1594714"/>
            <a:ext cx="5982005" cy="1095451"/>
          </a:xfrm>
          <a:prstGeom prst="roundRect">
            <a:avLst>
              <a:gd name="adj" fmla="val 871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5695798" y="1903781"/>
            <a:ext cx="476402" cy="476402"/>
          </a:xfrm>
          <a:prstGeom prst="roundRect">
            <a:avLst>
              <a:gd name="adj" fmla="val 46065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38444" y="2047342"/>
            <a:ext cx="190195" cy="190195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6362395" y="1794967"/>
            <a:ext cx="493410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More Than Returns</a:t>
            </a:r>
            <a:endParaRPr lang="en-US" sz="1300" dirty="0"/>
          </a:p>
        </p:txBody>
      </p:sp>
      <p:sp>
        <p:nvSpPr>
          <p:cNvPr id="12" name="Text 8"/>
          <p:cNvSpPr txBox="1"/>
          <p:nvPr/>
        </p:nvSpPr>
        <p:spPr>
          <a:xfrm>
            <a:off x="6362395" y="2089404"/>
            <a:ext cx="489661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 investment in sustainable growth and economic development rooted in real lives.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5447995" y="2880360"/>
            <a:ext cx="5982005" cy="1095451"/>
          </a:xfrm>
          <a:prstGeom prst="roundRect">
            <a:avLst>
              <a:gd name="adj" fmla="val 871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5695798" y="3190342"/>
            <a:ext cx="476402" cy="476402"/>
          </a:xfrm>
          <a:prstGeom prst="roundRect">
            <a:avLst>
              <a:gd name="adj" fmla="val 46065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62218" y="3332988"/>
            <a:ext cx="142646" cy="190195"/>
          </a:xfrm>
          <a:prstGeom prst="rect">
            <a:avLst/>
          </a:prstGeom>
        </p:spPr>
      </p:pic>
      <p:sp>
        <p:nvSpPr>
          <p:cNvPr id="16" name="Text 11"/>
          <p:cNvSpPr txBox="1"/>
          <p:nvPr/>
        </p:nvSpPr>
        <p:spPr>
          <a:xfrm>
            <a:off x="6362395" y="3080614"/>
            <a:ext cx="493410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Scalable Technology</a:t>
            </a:r>
            <a:endParaRPr lang="en-US" sz="1300" dirty="0"/>
          </a:p>
        </p:txBody>
      </p:sp>
      <p:sp>
        <p:nvSpPr>
          <p:cNvPr id="17" name="Text 12"/>
          <p:cNvSpPr txBox="1"/>
          <p:nvPr/>
        </p:nvSpPr>
        <p:spPr>
          <a:xfrm>
            <a:off x="6362395" y="3375965"/>
            <a:ext cx="489661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Leveraging low-cost USSD infrastructure to reach millions without internet barriers.</a:t>
            </a:r>
            <a:endParaRPr lang="en-US" sz="1000" dirty="0"/>
          </a:p>
        </p:txBody>
      </p:sp>
      <p:sp>
        <p:nvSpPr>
          <p:cNvPr id="18" name="Shape 13"/>
          <p:cNvSpPr/>
          <p:nvPr/>
        </p:nvSpPr>
        <p:spPr>
          <a:xfrm>
            <a:off x="5447995" y="4166006"/>
            <a:ext cx="5982005" cy="1095451"/>
          </a:xfrm>
          <a:prstGeom prst="roundRect">
            <a:avLst>
              <a:gd name="adj" fmla="val 871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9" name="Shape 14"/>
          <p:cNvSpPr/>
          <p:nvPr/>
        </p:nvSpPr>
        <p:spPr>
          <a:xfrm>
            <a:off x="5695798" y="4475988"/>
            <a:ext cx="476402" cy="476402"/>
          </a:xfrm>
          <a:prstGeom prst="roundRect">
            <a:avLst>
              <a:gd name="adj" fmla="val 46065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38444" y="4618634"/>
            <a:ext cx="190195" cy="190195"/>
          </a:xfrm>
          <a:prstGeom prst="rect">
            <a:avLst/>
          </a:prstGeom>
        </p:spPr>
      </p:pic>
      <p:sp>
        <p:nvSpPr>
          <p:cNvPr id="21" name="Text 15"/>
          <p:cNvSpPr txBox="1"/>
          <p:nvPr/>
        </p:nvSpPr>
        <p:spPr>
          <a:xfrm>
            <a:off x="6362395" y="4366260"/>
            <a:ext cx="493410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Funding Resilience</a:t>
            </a:r>
            <a:endParaRPr lang="en-US" sz="1300" dirty="0"/>
          </a:p>
        </p:txBody>
      </p:sp>
      <p:sp>
        <p:nvSpPr>
          <p:cNvPr id="22" name="Text 16"/>
          <p:cNvSpPr txBox="1"/>
          <p:nvPr/>
        </p:nvSpPr>
        <p:spPr>
          <a:xfrm>
            <a:off x="6362395" y="4661611"/>
            <a:ext cx="489661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Directly supporting food security and climate adaptation for underserved communities.</a:t>
            </a:r>
            <a:endParaRPr lang="en-US" sz="1000" dirty="0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rcRect l="-18" r="-18"/>
          <a:stretch/>
        </p:blipFill>
        <p:spPr>
          <a:xfrm>
            <a:off x="5447995" y="5642762"/>
            <a:ext cx="5982005" cy="990295"/>
          </a:xfrm>
          <a:prstGeom prst="rect">
            <a:avLst/>
          </a:prstGeom>
        </p:spPr>
      </p:pic>
      <p:sp>
        <p:nvSpPr>
          <p:cNvPr id="24" name="Text 17"/>
          <p:cNvSpPr txBox="1"/>
          <p:nvPr/>
        </p:nvSpPr>
        <p:spPr>
          <a:xfrm>
            <a:off x="5790895" y="5880506"/>
            <a:ext cx="5429707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i="1" dirty="0">
                <a:solidFill>
                  <a:srgbClr val="15803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"Connecting those who grow our food to the future they deserve."</a:t>
            </a:r>
            <a:endParaRPr lang="en-US" sz="1300" dirty="0"/>
          </a:p>
        </p:txBody>
      </p:sp>
      <p:sp>
        <p:nvSpPr>
          <p:cNvPr id="25" name="Shape 18"/>
          <p:cNvSpPr/>
          <p:nvPr/>
        </p:nvSpPr>
        <p:spPr>
          <a:xfrm>
            <a:off x="0" y="0"/>
            <a:ext cx="4876495" cy="6858000"/>
          </a:xfrm>
          <a:prstGeom prst="rect">
            <a:avLst/>
          </a:prstGeom>
          <a:solidFill>
            <a:srgbClr val="16A34A">
              <a:alpha val="8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6" name="Text 19"/>
          <p:cNvSpPr txBox="1"/>
          <p:nvPr/>
        </p:nvSpPr>
        <p:spPr>
          <a:xfrm>
            <a:off x="571500" y="571500"/>
            <a:ext cx="3924605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80%</a:t>
            </a:r>
            <a:endParaRPr lang="en-US" sz="4800" dirty="0"/>
          </a:p>
        </p:txBody>
      </p:sp>
      <p:sp>
        <p:nvSpPr>
          <p:cNvPr id="27" name="Text 20"/>
          <p:cNvSpPr txBox="1"/>
          <p:nvPr/>
        </p:nvSpPr>
        <p:spPr>
          <a:xfrm>
            <a:off x="571500" y="2171700"/>
            <a:ext cx="3924605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100%</a:t>
            </a:r>
            <a:endParaRPr lang="en-US" sz="4800" dirty="0"/>
          </a:p>
        </p:txBody>
      </p:sp>
      <p:sp>
        <p:nvSpPr>
          <p:cNvPr id="28" name="Text 21"/>
          <p:cNvSpPr txBox="1"/>
          <p:nvPr/>
        </p:nvSpPr>
        <p:spPr>
          <a:xfrm>
            <a:off x="381305" y="381305"/>
            <a:ext cx="48463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000" dirty="0">
                <a:solidFill>
                  <a:srgbClr val="FFFFFF">
                    <a:alpha val="30000"/>
                  </a:srgbClr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“</a:t>
            </a:r>
            <a:endParaRPr lang="en-US" sz="6000" dirty="0"/>
          </a:p>
        </p:txBody>
      </p:sp>
      <p:sp>
        <p:nvSpPr>
          <p:cNvPr id="29" name="Text 22"/>
          <p:cNvSpPr txBox="1"/>
          <p:nvPr/>
        </p:nvSpPr>
        <p:spPr>
          <a:xfrm>
            <a:off x="571500" y="1276502"/>
            <a:ext cx="38103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 food in Africa is produced by smallholder farmers.</a:t>
            </a:r>
            <a:endParaRPr lang="en-US" sz="1300" dirty="0"/>
          </a:p>
        </p:txBody>
      </p:sp>
      <p:sp>
        <p:nvSpPr>
          <p:cNvPr id="30" name="Text 23"/>
          <p:cNvSpPr txBox="1"/>
          <p:nvPr/>
        </p:nvSpPr>
        <p:spPr>
          <a:xfrm>
            <a:off x="571500" y="2876702"/>
            <a:ext cx="4048049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Committed to empowering their future.</a:t>
            </a:r>
            <a:endParaRPr lang="en-US" sz="1300" dirty="0"/>
          </a:p>
        </p:txBody>
      </p:sp>
      <p:sp>
        <p:nvSpPr>
          <p:cNvPr id="31" name="Text 24"/>
          <p:cNvSpPr txBox="1"/>
          <p:nvPr/>
        </p:nvSpPr>
        <p:spPr>
          <a:xfrm>
            <a:off x="571500" y="6096305"/>
            <a:ext cx="38487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>
                    <a:alpha val="75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AgriLink USSD System</a:t>
            </a:r>
            <a:endParaRPr lang="en-US" sz="1000" dirty="0"/>
          </a:p>
        </p:txBody>
      </p:sp>
      <p:sp>
        <p:nvSpPr>
          <p:cNvPr id="32" name="Text 25"/>
          <p:cNvSpPr txBox="1"/>
          <p:nvPr/>
        </p:nvSpPr>
        <p:spPr>
          <a:xfrm>
            <a:off x="9569196" y="6329477"/>
            <a:ext cx="182605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Investment Opportunity</a:t>
            </a:r>
            <a:endParaRPr lang="en-US" sz="1000" dirty="0"/>
          </a:p>
        </p:txBody>
      </p:sp>
      <p:sp>
        <p:nvSpPr>
          <p:cNvPr id="33" name="Shape 26"/>
          <p:cNvSpPr/>
          <p:nvPr/>
        </p:nvSpPr>
        <p:spPr>
          <a:xfrm>
            <a:off x="11334902" y="6286500"/>
            <a:ext cx="286207" cy="286207"/>
          </a:xfrm>
          <a:prstGeom prst="rect">
            <a:avLst/>
          </a:prstGeom>
          <a:noFill/>
          <a:ln/>
        </p:spPr>
      </p:sp>
      <p:sp>
        <p:nvSpPr>
          <p:cNvPr id="34" name="Text 27"/>
          <p:cNvSpPr/>
          <p:nvPr/>
        </p:nvSpPr>
        <p:spPr>
          <a:xfrm>
            <a:off x="11334902" y="6286500"/>
            <a:ext cx="286207" cy="286207"/>
          </a:xfrm>
          <a:prstGeom prst="rect">
            <a:avLst/>
          </a:prstGeom>
          <a:solidFill>
            <a:srgbClr val="22C55E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-476402" y="4476902"/>
            <a:ext cx="2857500" cy="2857500"/>
          </a:xfrm>
          <a:prstGeom prst="ellipse">
            <a:avLst/>
          </a:prstGeom>
          <a:solidFill>
            <a:srgbClr val="F0FD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705295" y="0"/>
            <a:ext cx="5486400" cy="6858000"/>
          </a:xfrm>
          <a:prstGeom prst="rect">
            <a:avLst/>
          </a:prstGeom>
          <a:solidFill>
            <a:srgbClr val="14532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l="23412" r="23412"/>
          <a:stretch/>
        </p:blipFill>
        <p:spPr>
          <a:xfrm>
            <a:off x="6705295" y="0"/>
            <a:ext cx="5486400" cy="685800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325000" b="-325000"/>
          <a:stretch/>
        </p:blipFill>
        <p:spPr>
          <a:xfrm>
            <a:off x="6248095" y="0"/>
            <a:ext cx="914400" cy="6858000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05295" y="0"/>
            <a:ext cx="5486400" cy="6858000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0" y="0"/>
            <a:ext cx="67052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1695" y="21031"/>
            <a:ext cx="304495" cy="304495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1067105" y="-26518"/>
            <a:ext cx="2232965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1A202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AgriLink USSD</a:t>
            </a:r>
            <a:endParaRPr lang="en-US" sz="2100" dirty="0"/>
          </a:p>
        </p:txBody>
      </p:sp>
      <p:sp>
        <p:nvSpPr>
          <p:cNvPr id="12" name="Text 6"/>
          <p:cNvSpPr txBox="1"/>
          <p:nvPr/>
        </p:nvSpPr>
        <p:spPr>
          <a:xfrm>
            <a:off x="761695" y="754380"/>
            <a:ext cx="5353812" cy="1515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A202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Join Us in </a:t>
            </a:r>
            <a:endParaRPr lang="en-US" sz="3600" dirty="0"/>
          </a:p>
          <a:p>
            <a:pPr marL="0" indent="0" algn="l">
              <a:buNone/>
            </a:pPr>
            <a:r>
              <a:rPr lang="en-US" sz="3600" b="1" dirty="0">
                <a:solidFill>
                  <a:srgbClr val="16A3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Transforming Agriculture</a:t>
            </a:r>
            <a:endParaRPr lang="en-US" sz="3600" dirty="0"/>
          </a:p>
        </p:txBody>
      </p:sp>
      <p:sp>
        <p:nvSpPr>
          <p:cNvPr id="13" name="Shape 7"/>
          <p:cNvSpPr/>
          <p:nvPr/>
        </p:nvSpPr>
        <p:spPr>
          <a:xfrm>
            <a:off x="761695" y="2501798"/>
            <a:ext cx="47549" cy="647395"/>
          </a:xfrm>
          <a:prstGeom prst="rect">
            <a:avLst/>
          </a:prstGeom>
          <a:solidFill>
            <a:srgbClr val="22C55E"/>
          </a:solidFill>
          <a:ln w="12700">
            <a:solidFill>
              <a:srgbClr val="22C55E">
                <a:alpha val="0"/>
              </a:srgbClr>
            </a:solidFill>
            <a:prstDash val="solid"/>
          </a:ln>
        </p:spPr>
      </p:sp>
      <p:sp>
        <p:nvSpPr>
          <p:cNvPr id="14" name="Text 8"/>
          <p:cNvSpPr txBox="1"/>
          <p:nvPr/>
        </p:nvSpPr>
        <p:spPr>
          <a:xfrm>
            <a:off x="999439" y="2501798"/>
            <a:ext cx="5030114" cy="6483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i="1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"Connecting those who grow our food to the future they deserve"</a:t>
            </a:r>
            <a:endParaRPr lang="en-US" sz="1800" dirty="0"/>
          </a:p>
        </p:txBody>
      </p:sp>
      <p:sp>
        <p:nvSpPr>
          <p:cNvPr id="15" name="Shape 9"/>
          <p:cNvSpPr/>
          <p:nvPr/>
        </p:nvSpPr>
        <p:spPr>
          <a:xfrm>
            <a:off x="761695" y="3712464"/>
            <a:ext cx="5181905" cy="752551"/>
          </a:xfrm>
          <a:prstGeom prst="roundRect">
            <a:avLst>
              <a:gd name="adj" fmla="val 18457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Shape 10"/>
          <p:cNvSpPr/>
          <p:nvPr/>
        </p:nvSpPr>
        <p:spPr>
          <a:xfrm>
            <a:off x="914400" y="3879799"/>
            <a:ext cx="418795" cy="41879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37844" y="4003243"/>
            <a:ext cx="171907" cy="171907"/>
          </a:xfrm>
          <a:prstGeom prst="rect">
            <a:avLst/>
          </a:prstGeom>
        </p:spPr>
      </p:pic>
      <p:sp>
        <p:nvSpPr>
          <p:cNvPr id="18" name="Text 11"/>
          <p:cNvSpPr txBox="1"/>
          <p:nvPr/>
        </p:nvSpPr>
        <p:spPr>
          <a:xfrm>
            <a:off x="1524305" y="3865169"/>
            <a:ext cx="227868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38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Email Us</a:t>
            </a:r>
            <a:endParaRPr lang="en-US" sz="900" dirty="0"/>
          </a:p>
        </p:txBody>
      </p:sp>
      <p:sp>
        <p:nvSpPr>
          <p:cNvPr id="19" name="Shape 12"/>
          <p:cNvSpPr/>
          <p:nvPr/>
        </p:nvSpPr>
        <p:spPr>
          <a:xfrm>
            <a:off x="761695" y="4656125"/>
            <a:ext cx="5181905" cy="752551"/>
          </a:xfrm>
          <a:prstGeom prst="roundRect">
            <a:avLst>
              <a:gd name="adj" fmla="val 18457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0" name="Shape 13"/>
          <p:cNvSpPr/>
          <p:nvPr/>
        </p:nvSpPr>
        <p:spPr>
          <a:xfrm>
            <a:off x="914400" y="4822546"/>
            <a:ext cx="418795" cy="41879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37844" y="4945990"/>
            <a:ext cx="171907" cy="171907"/>
          </a:xfrm>
          <a:prstGeom prst="rect">
            <a:avLst/>
          </a:prstGeom>
        </p:spPr>
      </p:pic>
      <p:sp>
        <p:nvSpPr>
          <p:cNvPr id="22" name="Text 14"/>
          <p:cNvSpPr txBox="1"/>
          <p:nvPr/>
        </p:nvSpPr>
        <p:spPr>
          <a:xfrm>
            <a:off x="1524305" y="4807915"/>
            <a:ext cx="173370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38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Call Us</a:t>
            </a:r>
            <a:endParaRPr lang="en-US" sz="900" dirty="0"/>
          </a:p>
        </p:txBody>
      </p:sp>
      <p:sp>
        <p:nvSpPr>
          <p:cNvPr id="23" name="Shape 15"/>
          <p:cNvSpPr/>
          <p:nvPr/>
        </p:nvSpPr>
        <p:spPr>
          <a:xfrm>
            <a:off x="761695" y="5598871"/>
            <a:ext cx="5181905" cy="752551"/>
          </a:xfrm>
          <a:prstGeom prst="roundRect">
            <a:avLst>
              <a:gd name="adj" fmla="val 18457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4" name="Shape 16"/>
          <p:cNvSpPr/>
          <p:nvPr/>
        </p:nvSpPr>
        <p:spPr>
          <a:xfrm>
            <a:off x="914400" y="5765292"/>
            <a:ext cx="418795" cy="41879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37844" y="5889650"/>
            <a:ext cx="171907" cy="171907"/>
          </a:xfrm>
          <a:prstGeom prst="rect">
            <a:avLst/>
          </a:prstGeom>
        </p:spPr>
      </p:pic>
      <p:sp>
        <p:nvSpPr>
          <p:cNvPr id="26" name="Text 17"/>
          <p:cNvSpPr txBox="1"/>
          <p:nvPr/>
        </p:nvSpPr>
        <p:spPr>
          <a:xfrm>
            <a:off x="1524305" y="5751576"/>
            <a:ext cx="225856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38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Visit Website</a:t>
            </a:r>
            <a:endParaRPr lang="en-US" sz="900" dirty="0"/>
          </a:p>
        </p:txBody>
      </p:sp>
      <p:sp>
        <p:nvSpPr>
          <p:cNvPr id="27" name="Text 18"/>
          <p:cNvSpPr txBox="1"/>
          <p:nvPr/>
        </p:nvSpPr>
        <p:spPr>
          <a:xfrm>
            <a:off x="761695" y="6655918"/>
            <a:ext cx="52962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Thank you for your time.</a:t>
            </a:r>
            <a:endParaRPr lang="en-US" sz="1200" dirty="0"/>
          </a:p>
        </p:txBody>
      </p:sp>
      <p:sp>
        <p:nvSpPr>
          <p:cNvPr id="28" name="Text 19"/>
          <p:cNvSpPr txBox="1"/>
          <p:nvPr/>
        </p:nvSpPr>
        <p:spPr>
          <a:xfrm>
            <a:off x="1524305" y="4065422"/>
            <a:ext cx="260786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info@nyikainnovations.co.tz</a:t>
            </a:r>
            <a:endParaRPr lang="en-US" sz="1300" dirty="0"/>
          </a:p>
        </p:txBody>
      </p:sp>
      <p:sp>
        <p:nvSpPr>
          <p:cNvPr id="29" name="Text 20"/>
          <p:cNvSpPr txBox="1"/>
          <p:nvPr/>
        </p:nvSpPr>
        <p:spPr>
          <a:xfrm>
            <a:off x="1524305" y="5008169"/>
            <a:ext cx="19723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+255 (0) 686 600 166</a:t>
            </a:r>
            <a:endParaRPr lang="en-US" sz="1300" dirty="0"/>
          </a:p>
        </p:txBody>
      </p:sp>
      <p:sp>
        <p:nvSpPr>
          <p:cNvPr id="30" name="Text 21"/>
          <p:cNvSpPr txBox="1"/>
          <p:nvPr/>
        </p:nvSpPr>
        <p:spPr>
          <a:xfrm>
            <a:off x="1524305" y="5950915"/>
            <a:ext cx="25557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www.nyikainnovations.co.tz</a:t>
            </a:r>
            <a:endParaRPr lang="en-US" sz="1300" dirty="0"/>
          </a:p>
        </p:txBody>
      </p:sp>
      <p:sp>
        <p:nvSpPr>
          <p:cNvPr id="31" name="Text 22"/>
          <p:cNvSpPr txBox="1"/>
          <p:nvPr/>
        </p:nvSpPr>
        <p:spPr>
          <a:xfrm>
            <a:off x="8729777" y="6372454"/>
            <a:ext cx="366400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>
                    <a:alpha val="9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© 2026 AgriLink Systems. All Rights Reserved.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7687" b="7687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14300" cy="6858000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1047902" y="-118872"/>
            <a:ext cx="5029200" cy="1010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A202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is </a:t>
            </a:r>
            <a:r>
              <a:rPr lang="en-US" sz="3600" b="1" dirty="0">
                <a:solidFill>
                  <a:srgbClr val="16A3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AgriLink USSD</a:t>
            </a:r>
            <a:r>
              <a:rPr lang="en-US" sz="3600" b="1" dirty="0">
                <a:solidFill>
                  <a:srgbClr val="1A202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?</a:t>
            </a:r>
            <a:endParaRPr lang="en-US" sz="3600" dirty="0"/>
          </a:p>
        </p:txBody>
      </p:sp>
      <p:sp>
        <p:nvSpPr>
          <p:cNvPr id="7" name="Text 3"/>
          <p:cNvSpPr txBox="1"/>
          <p:nvPr/>
        </p:nvSpPr>
        <p:spPr>
          <a:xfrm>
            <a:off x="1047902" y="1172261"/>
            <a:ext cx="4934102" cy="829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AgriLink is a revolutionary mobile-based information system designed specifically to empower farmers in low-connectivity and rural environments.</a:t>
            </a:r>
            <a:endParaRPr lang="en-US" sz="13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l="-15" r="-15"/>
          <a:stretch/>
        </p:blipFill>
        <p:spPr>
          <a:xfrm>
            <a:off x="1047902" y="2376526"/>
            <a:ext cx="4858207" cy="1447495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1285646" y="2566721"/>
            <a:ext cx="304495" cy="30449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 l="-1507" r="-1507"/>
          <a:stretch/>
        </p:blipFill>
        <p:spPr>
          <a:xfrm>
            <a:off x="1352398" y="2652674"/>
            <a:ext cx="171907" cy="133502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1285646" y="2948026"/>
            <a:ext cx="450616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Operates using USSD technology, meaning it works on </a:t>
            </a:r>
            <a:r>
              <a:rPr lang="en-US" sz="1200" b="1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any basic phone</a:t>
            </a:r>
            <a:r>
              <a:rPr lang="en-US" sz="12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without requiring internet access or a smartphone.</a:t>
            </a:r>
            <a:endParaRPr lang="en-US" sz="120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rcRect l="-17" r="-17"/>
          <a:stretch/>
        </p:blipFill>
        <p:spPr>
          <a:xfrm>
            <a:off x="1047902" y="4062679"/>
            <a:ext cx="4858207" cy="1218895"/>
          </a:xfrm>
          <a:prstGeom prst="rect">
            <a:avLst/>
          </a:prstGeom>
        </p:spPr>
      </p:pic>
      <p:sp>
        <p:nvSpPr>
          <p:cNvPr id="13" name="Shape 6"/>
          <p:cNvSpPr/>
          <p:nvPr/>
        </p:nvSpPr>
        <p:spPr>
          <a:xfrm>
            <a:off x="1285646" y="4252874"/>
            <a:ext cx="304495" cy="30449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rcRect l="-1507" r="-1507"/>
          <a:stretch/>
        </p:blipFill>
        <p:spPr>
          <a:xfrm>
            <a:off x="1352398" y="4338828"/>
            <a:ext cx="171907" cy="133502"/>
          </a:xfrm>
          <a:prstGeom prst="rect">
            <a:avLst/>
          </a:prstGeom>
        </p:spPr>
      </p:pic>
      <p:sp>
        <p:nvSpPr>
          <p:cNvPr id="15" name="Text 7"/>
          <p:cNvSpPr txBox="1"/>
          <p:nvPr/>
        </p:nvSpPr>
        <p:spPr>
          <a:xfrm>
            <a:off x="1285646" y="4634179"/>
            <a:ext cx="450616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Connects disconnected farmers directly to vital market data, weather forecasts, and expert agricultural advice.</a:t>
            </a:r>
            <a:endParaRPr lang="en-US" sz="1200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7"/>
          <a:srcRect l="-17" r="-17"/>
          <a:stretch/>
        </p:blipFill>
        <p:spPr>
          <a:xfrm>
            <a:off x="1047902" y="5519318"/>
            <a:ext cx="4858207" cy="1218895"/>
          </a:xfrm>
          <a:prstGeom prst="rect">
            <a:avLst/>
          </a:prstGeom>
        </p:spPr>
      </p:pic>
      <p:sp>
        <p:nvSpPr>
          <p:cNvPr id="17" name="Shape 8"/>
          <p:cNvSpPr/>
          <p:nvPr/>
        </p:nvSpPr>
        <p:spPr>
          <a:xfrm>
            <a:off x="1285646" y="5710428"/>
            <a:ext cx="304495" cy="30449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371600" y="5796382"/>
            <a:ext cx="133502" cy="133502"/>
          </a:xfrm>
          <a:prstGeom prst="rect">
            <a:avLst/>
          </a:prstGeom>
        </p:spPr>
      </p:pic>
      <p:sp>
        <p:nvSpPr>
          <p:cNvPr id="19" name="Text 9"/>
          <p:cNvSpPr txBox="1"/>
          <p:nvPr/>
        </p:nvSpPr>
        <p:spPr>
          <a:xfrm>
            <a:off x="1285646" y="6090818"/>
            <a:ext cx="450616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Supports better decision-making to improve productivity and reduce losses in rural communities.</a:t>
            </a:r>
            <a:endParaRPr lang="en-US" sz="1200" dirty="0"/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10"/>
          <a:srcRect l="21843" r="21843"/>
          <a:stretch/>
        </p:blipFill>
        <p:spPr>
          <a:xfrm>
            <a:off x="6381598" y="0"/>
            <a:ext cx="5810098" cy="6858000"/>
          </a:xfrm>
          <a:prstGeom prst="rect">
            <a:avLst/>
          </a:prstGeom>
        </p:spPr>
      </p:pic>
      <p:pic>
        <p:nvPicPr>
          <p:cNvPr id="21" name="Image 9" descr="preencoded.png"/>
          <p:cNvPicPr>
            <a:picLocks noChangeAspect="1"/>
          </p:cNvPicPr>
          <p:nvPr/>
        </p:nvPicPr>
        <p:blipFill>
          <a:blip r:embed="rId11">
            <a:alphaModFix amt="40000"/>
          </a:blip>
          <a:srcRect t="-1" b="-1"/>
          <a:stretch/>
        </p:blipFill>
        <p:spPr>
          <a:xfrm>
            <a:off x="6381598" y="4572000"/>
            <a:ext cx="5810098" cy="2286000"/>
          </a:xfrm>
          <a:prstGeom prst="rect">
            <a:avLst/>
          </a:prstGeom>
        </p:spPr>
      </p:pic>
      <p:sp>
        <p:nvSpPr>
          <p:cNvPr id="22" name="Shape 10"/>
          <p:cNvSpPr/>
          <p:nvPr/>
        </p:nvSpPr>
        <p:spPr>
          <a:xfrm>
            <a:off x="685800" y="6286500"/>
            <a:ext cx="286207" cy="286207"/>
          </a:xfrm>
          <a:prstGeom prst="rect">
            <a:avLst/>
          </a:prstGeom>
          <a:noFill/>
          <a:ln/>
        </p:spPr>
      </p:sp>
      <p:sp>
        <p:nvSpPr>
          <p:cNvPr id="23" name="Text 11"/>
          <p:cNvSpPr/>
          <p:nvPr/>
        </p:nvSpPr>
        <p:spPr>
          <a:xfrm>
            <a:off x="685800" y="6286500"/>
            <a:ext cx="286207" cy="286207"/>
          </a:xfrm>
          <a:prstGeom prst="rect">
            <a:avLst/>
          </a:prstGeom>
          <a:solidFill>
            <a:srgbClr val="22C55E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lang="en-US" sz="1000" dirty="0"/>
          </a:p>
        </p:txBody>
      </p:sp>
      <p:sp>
        <p:nvSpPr>
          <p:cNvPr id="24" name="Text 12"/>
          <p:cNvSpPr txBox="1"/>
          <p:nvPr/>
        </p:nvSpPr>
        <p:spPr>
          <a:xfrm>
            <a:off x="1114654" y="6329477"/>
            <a:ext cx="240761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AgriLink USSD System Overview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l="-7" r="-7"/>
          <a:stretch/>
        </p:blipFill>
        <p:spPr>
          <a:xfrm>
            <a:off x="857707" y="2015338"/>
            <a:ext cx="3333902" cy="2175358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2219249" y="2243938"/>
            <a:ext cx="609905" cy="60990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91156" y="2415845"/>
            <a:ext cx="267005" cy="267005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1536192" y="3005633"/>
            <a:ext cx="198241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Timely Information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7902" y="3323844"/>
            <a:ext cx="2953512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timely and reliable agricultural information directly to farmers when they need it most.</a:t>
            </a:r>
            <a:endParaRPr lang="en-US" sz="10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rcRect l="-7" r="-7"/>
          <a:stretch/>
        </p:blipFill>
        <p:spPr>
          <a:xfrm>
            <a:off x="4429354" y="2015338"/>
            <a:ext cx="3333902" cy="2175358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5790895" y="2243938"/>
            <a:ext cx="609905" cy="60990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62802" y="2415845"/>
            <a:ext cx="267005" cy="267005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5235854" y="3005633"/>
            <a:ext cx="172364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Practical Advice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4619549" y="3323844"/>
            <a:ext cx="295351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Support smallholder farmers with actionable farming advice to improve crop management.</a:t>
            </a:r>
            <a:endParaRPr lang="en-US" sz="10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3"/>
          <a:srcRect l="-7" r="-7"/>
          <a:stretch/>
        </p:blipFill>
        <p:spPr>
          <a:xfrm>
            <a:off x="8001000" y="2015338"/>
            <a:ext cx="3333902" cy="2175358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9363456" y="2243938"/>
            <a:ext cx="609905" cy="60990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534449" y="2415845"/>
            <a:ext cx="267005" cy="267005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8951062" y="3005633"/>
            <a:ext cx="143469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Market Access</a:t>
            </a:r>
            <a:endParaRPr lang="en-US" sz="1300" dirty="0"/>
          </a:p>
        </p:txBody>
      </p:sp>
      <p:sp>
        <p:nvSpPr>
          <p:cNvPr id="18" name="Text 10"/>
          <p:cNvSpPr txBox="1"/>
          <p:nvPr/>
        </p:nvSpPr>
        <p:spPr>
          <a:xfrm>
            <a:off x="8191195" y="3323844"/>
            <a:ext cx="2953512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Improve market access and price transparency to help farmers negotiate better deals.</a:t>
            </a:r>
            <a:endParaRPr lang="en-US" sz="10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3"/>
          <a:srcRect l="-7" r="-7"/>
          <a:stretch/>
        </p:blipFill>
        <p:spPr>
          <a:xfrm>
            <a:off x="2643530" y="4429354"/>
            <a:ext cx="3333902" cy="2175358"/>
          </a:xfrm>
          <a:prstGeom prst="rect">
            <a:avLst/>
          </a:prstGeom>
        </p:spPr>
      </p:pic>
      <p:sp>
        <p:nvSpPr>
          <p:cNvPr id="20" name="Shape 11"/>
          <p:cNvSpPr/>
          <p:nvPr/>
        </p:nvSpPr>
        <p:spPr>
          <a:xfrm>
            <a:off x="4005072" y="4657954"/>
            <a:ext cx="609905" cy="60990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176979" y="4828946"/>
            <a:ext cx="267005" cy="267005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3597250" y="5419649"/>
            <a:ext cx="143560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Reduce Losses</a:t>
            </a:r>
            <a:endParaRPr lang="en-US" sz="1300" dirty="0"/>
          </a:p>
        </p:txBody>
      </p:sp>
      <p:sp>
        <p:nvSpPr>
          <p:cNvPr id="23" name="Text 13"/>
          <p:cNvSpPr txBox="1"/>
          <p:nvPr/>
        </p:nvSpPr>
        <p:spPr>
          <a:xfrm>
            <a:off x="2833726" y="5737860"/>
            <a:ext cx="2953512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Minimize crop and livestock losses due to pests, diseases, and unexpected weather shocks.</a:t>
            </a:r>
            <a:endParaRPr lang="en-US" sz="1000" dirty="0"/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3"/>
          <a:srcRect l="-7" r="-7"/>
          <a:stretch/>
        </p:blipFill>
        <p:spPr>
          <a:xfrm>
            <a:off x="6215177" y="4429354"/>
            <a:ext cx="3333902" cy="2175358"/>
          </a:xfrm>
          <a:prstGeom prst="rect">
            <a:avLst/>
          </a:prstGeom>
        </p:spPr>
      </p:pic>
      <p:sp>
        <p:nvSpPr>
          <p:cNvPr id="25" name="Shape 14"/>
          <p:cNvSpPr/>
          <p:nvPr/>
        </p:nvSpPr>
        <p:spPr>
          <a:xfrm>
            <a:off x="7576718" y="4657954"/>
            <a:ext cx="609905" cy="60990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15707" y="4828946"/>
            <a:ext cx="333756" cy="267005"/>
          </a:xfrm>
          <a:prstGeom prst="rect">
            <a:avLst/>
          </a:prstGeom>
        </p:spPr>
      </p:pic>
      <p:sp>
        <p:nvSpPr>
          <p:cNvPr id="27" name="Text 15"/>
          <p:cNvSpPr txBox="1"/>
          <p:nvPr/>
        </p:nvSpPr>
        <p:spPr>
          <a:xfrm>
            <a:off x="7060082" y="5419649"/>
            <a:ext cx="165232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Extend Services</a:t>
            </a:r>
            <a:endParaRPr lang="en-US" sz="1300" dirty="0"/>
          </a:p>
        </p:txBody>
      </p:sp>
      <p:sp>
        <p:nvSpPr>
          <p:cNvPr id="28" name="Text 16"/>
          <p:cNvSpPr txBox="1"/>
          <p:nvPr/>
        </p:nvSpPr>
        <p:spPr>
          <a:xfrm>
            <a:off x="6405372" y="5737860"/>
            <a:ext cx="295351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Extend critical agricultural advisory services to underserved and remote communities.</a:t>
            </a:r>
            <a:endParaRPr lang="en-US" sz="1000" dirty="0"/>
          </a:p>
        </p:txBody>
      </p:sp>
      <p:pic>
        <p:nvPicPr>
          <p:cNvPr id="29" name="Image 10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334195" y="4000500"/>
            <a:ext cx="3810305" cy="3810305"/>
          </a:xfrm>
          <a:prstGeom prst="rect">
            <a:avLst/>
          </a:prstGeom>
        </p:spPr>
      </p:pic>
      <p:pic>
        <p:nvPicPr>
          <p:cNvPr id="30" name="Image 11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0" y="0"/>
            <a:ext cx="114300" cy="6858000"/>
          </a:xfrm>
          <a:prstGeom prst="rect">
            <a:avLst/>
          </a:prstGeom>
        </p:spPr>
      </p:pic>
      <p:sp>
        <p:nvSpPr>
          <p:cNvPr id="31" name="Text 17"/>
          <p:cNvSpPr txBox="1"/>
          <p:nvPr/>
        </p:nvSpPr>
        <p:spPr>
          <a:xfrm>
            <a:off x="761695" y="476402"/>
            <a:ext cx="1162111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A202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</a:t>
            </a:r>
            <a:r>
              <a:rPr lang="en-US" sz="3600" b="1" dirty="0">
                <a:solidFill>
                  <a:srgbClr val="16A3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AgriLink USSD?</a:t>
            </a:r>
            <a:endParaRPr lang="en-US" sz="3600" dirty="0"/>
          </a:p>
        </p:txBody>
      </p:sp>
      <p:sp>
        <p:nvSpPr>
          <p:cNvPr id="32" name="Text 18"/>
          <p:cNvSpPr txBox="1"/>
          <p:nvPr/>
        </p:nvSpPr>
        <p:spPr>
          <a:xfrm>
            <a:off x="761695" y="1120140"/>
            <a:ext cx="76965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Our core objectives are focused on empowering rural communities through accessible technology.</a:t>
            </a:r>
            <a:endParaRPr lang="en-US" sz="1300" dirty="0"/>
          </a:p>
        </p:txBody>
      </p:sp>
      <p:sp>
        <p:nvSpPr>
          <p:cNvPr id="33" name="Shape 19"/>
          <p:cNvSpPr/>
          <p:nvPr/>
        </p:nvSpPr>
        <p:spPr>
          <a:xfrm>
            <a:off x="761695" y="6286500"/>
            <a:ext cx="286207" cy="286207"/>
          </a:xfrm>
          <a:prstGeom prst="rect">
            <a:avLst/>
          </a:prstGeom>
          <a:noFill/>
          <a:ln/>
        </p:spPr>
      </p:sp>
      <p:sp>
        <p:nvSpPr>
          <p:cNvPr id="34" name="Text 20"/>
          <p:cNvSpPr/>
          <p:nvPr/>
        </p:nvSpPr>
        <p:spPr>
          <a:xfrm>
            <a:off x="761695" y="6286500"/>
            <a:ext cx="286207" cy="286207"/>
          </a:xfrm>
          <a:prstGeom prst="rect">
            <a:avLst/>
          </a:prstGeom>
          <a:solidFill>
            <a:srgbClr val="22C55E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lang="en-US" sz="1000" dirty="0"/>
          </a:p>
        </p:txBody>
      </p:sp>
      <p:sp>
        <p:nvSpPr>
          <p:cNvPr id="35" name="Text 21"/>
          <p:cNvSpPr txBox="1"/>
          <p:nvPr/>
        </p:nvSpPr>
        <p:spPr>
          <a:xfrm>
            <a:off x="1190549" y="6329477"/>
            <a:ext cx="16578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Purpose &amp; Objectives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-952805" y="-952805"/>
            <a:ext cx="3810305" cy="3810305"/>
          </a:xfrm>
          <a:prstGeom prst="ellipse">
            <a:avLst/>
          </a:prstGeom>
          <a:solidFill>
            <a:srgbClr val="F0FD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l="23344" r="23344"/>
          <a:stretch/>
        </p:blipFill>
        <p:spPr>
          <a:xfrm>
            <a:off x="6705295" y="0"/>
            <a:ext cx="5486400" cy="68580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05295" y="0"/>
            <a:ext cx="5486400" cy="6858000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rcRect l="-33" r="-33"/>
          <a:stretch/>
        </p:blipFill>
        <p:spPr>
          <a:xfrm>
            <a:off x="10172700" y="381305"/>
            <a:ext cx="1638605" cy="323698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10172700" y="381305"/>
            <a:ext cx="1638605" cy="323698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10515600" y="381305"/>
            <a:ext cx="1295705" cy="324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6653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INCLUSIVE ACCESS </a:t>
            </a:r>
            <a:endParaRPr lang="en-US" sz="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325405" y="485546"/>
            <a:ext cx="114300" cy="114300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666598" y="510235"/>
            <a:ext cx="5753405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A202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Who We </a:t>
            </a:r>
            <a:r>
              <a:rPr lang="en-US" sz="3600" b="1" dirty="0">
                <a:solidFill>
                  <a:srgbClr val="16A3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Serve</a:t>
            </a:r>
            <a:endParaRPr lang="en-US" sz="3600" dirty="0"/>
          </a:p>
        </p:txBody>
      </p:sp>
      <p:sp>
        <p:nvSpPr>
          <p:cNvPr id="12" name="Text 6"/>
          <p:cNvSpPr txBox="1"/>
          <p:nvPr/>
        </p:nvSpPr>
        <p:spPr>
          <a:xfrm>
            <a:off x="666598" y="1109167"/>
            <a:ext cx="563910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Empowering diverse agricultural communities across the region.</a:t>
            </a:r>
            <a:endParaRPr lang="en-US" sz="1500" dirty="0"/>
          </a:p>
        </p:txBody>
      </p:sp>
      <p:sp>
        <p:nvSpPr>
          <p:cNvPr id="13" name="Shape 7"/>
          <p:cNvSpPr/>
          <p:nvPr/>
        </p:nvSpPr>
        <p:spPr>
          <a:xfrm>
            <a:off x="666598" y="2061058"/>
            <a:ext cx="5562295" cy="705002"/>
          </a:xfrm>
          <a:prstGeom prst="roundRect">
            <a:avLst>
              <a:gd name="adj" fmla="val 21033"/>
            </a:avLst>
          </a:prstGeom>
          <a:solidFill>
            <a:srgbClr val="F0FDF4"/>
          </a:solidFill>
          <a:ln/>
        </p:spPr>
      </p:sp>
      <p:sp>
        <p:nvSpPr>
          <p:cNvPr id="14" name="Shape 8"/>
          <p:cNvSpPr/>
          <p:nvPr/>
        </p:nvSpPr>
        <p:spPr>
          <a:xfrm>
            <a:off x="666598" y="2061058"/>
            <a:ext cx="38405" cy="705002"/>
          </a:xfrm>
          <a:prstGeom prst="roundRect">
            <a:avLst>
              <a:gd name="adj" fmla="val 386098"/>
            </a:avLst>
          </a:prstGeom>
          <a:solidFill>
            <a:srgbClr val="22C55E"/>
          </a:solidFill>
          <a:ln w="12700">
            <a:solidFill>
              <a:srgbClr val="22C55E">
                <a:alpha val="0"/>
              </a:srgbClr>
            </a:solidFill>
            <a:prstDash val="solid"/>
          </a:ln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95198" y="2213762"/>
            <a:ext cx="400507" cy="400507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09498" y="2328062"/>
            <a:ext cx="171907" cy="171907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1447495" y="2285086"/>
            <a:ext cx="2644445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Smallholder Crop Farmers</a:t>
            </a:r>
            <a:endParaRPr lang="en-US" sz="1300" dirty="0"/>
          </a:p>
        </p:txBody>
      </p:sp>
      <p:sp>
        <p:nvSpPr>
          <p:cNvPr id="18" name="Shape 10"/>
          <p:cNvSpPr/>
          <p:nvPr/>
        </p:nvSpPr>
        <p:spPr>
          <a:xfrm>
            <a:off x="666598" y="2956255"/>
            <a:ext cx="5562295" cy="705002"/>
          </a:xfrm>
          <a:prstGeom prst="roundRect">
            <a:avLst>
              <a:gd name="adj" fmla="val 21033"/>
            </a:avLst>
          </a:prstGeom>
          <a:solidFill>
            <a:srgbClr val="F0FDF4"/>
          </a:solidFill>
          <a:ln/>
        </p:spPr>
      </p:sp>
      <p:sp>
        <p:nvSpPr>
          <p:cNvPr id="19" name="Shape 11"/>
          <p:cNvSpPr/>
          <p:nvPr/>
        </p:nvSpPr>
        <p:spPr>
          <a:xfrm>
            <a:off x="666598" y="2956255"/>
            <a:ext cx="38405" cy="705002"/>
          </a:xfrm>
          <a:prstGeom prst="roundRect">
            <a:avLst>
              <a:gd name="adj" fmla="val 386098"/>
            </a:avLst>
          </a:prstGeom>
          <a:solidFill>
            <a:srgbClr val="22C55E"/>
          </a:solidFill>
          <a:ln w="12700">
            <a:solidFill>
              <a:srgbClr val="22C55E">
                <a:alpha val="0"/>
              </a:srgbClr>
            </a:solidFill>
            <a:prstDash val="solid"/>
          </a:ln>
        </p:spPr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95198" y="3108960"/>
            <a:ext cx="400507" cy="400507"/>
          </a:xfrm>
          <a:prstGeom prst="rect">
            <a:avLst/>
          </a:prstGeom>
        </p:spPr>
      </p:pic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9"/>
          <a:srcRect l="-1064" r="-1064"/>
          <a:stretch/>
        </p:blipFill>
        <p:spPr>
          <a:xfrm>
            <a:off x="985723" y="3223260"/>
            <a:ext cx="219456" cy="171907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1447495" y="3180283"/>
            <a:ext cx="187177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Livestock Keepers</a:t>
            </a:r>
            <a:endParaRPr lang="en-US" sz="1300" dirty="0"/>
          </a:p>
        </p:txBody>
      </p:sp>
      <p:sp>
        <p:nvSpPr>
          <p:cNvPr id="23" name="Shape 13"/>
          <p:cNvSpPr/>
          <p:nvPr/>
        </p:nvSpPr>
        <p:spPr>
          <a:xfrm>
            <a:off x="666598" y="3852367"/>
            <a:ext cx="5562295" cy="705002"/>
          </a:xfrm>
          <a:prstGeom prst="roundRect">
            <a:avLst>
              <a:gd name="adj" fmla="val 21033"/>
            </a:avLst>
          </a:prstGeom>
          <a:solidFill>
            <a:srgbClr val="F0FDF4"/>
          </a:solidFill>
          <a:ln/>
        </p:spPr>
      </p:sp>
      <p:sp>
        <p:nvSpPr>
          <p:cNvPr id="24" name="Shape 14"/>
          <p:cNvSpPr/>
          <p:nvPr/>
        </p:nvSpPr>
        <p:spPr>
          <a:xfrm>
            <a:off x="666598" y="3852367"/>
            <a:ext cx="38405" cy="705002"/>
          </a:xfrm>
          <a:prstGeom prst="roundRect">
            <a:avLst>
              <a:gd name="adj" fmla="val 386098"/>
            </a:avLst>
          </a:prstGeom>
          <a:solidFill>
            <a:srgbClr val="22C55E"/>
          </a:solidFill>
          <a:ln w="12700">
            <a:solidFill>
              <a:srgbClr val="22C55E">
                <a:alpha val="0"/>
              </a:srgbClr>
            </a:solidFill>
            <a:prstDash val="solid"/>
          </a:ln>
        </p:spPr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95198" y="4004158"/>
            <a:ext cx="400507" cy="400507"/>
          </a:xfrm>
          <a:prstGeom prst="rect">
            <a:avLst/>
          </a:prstGeom>
        </p:spPr>
      </p:pic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10"/>
          <a:srcRect l="-1773" r="-1773"/>
          <a:stretch/>
        </p:blipFill>
        <p:spPr>
          <a:xfrm>
            <a:off x="1028700" y="4118458"/>
            <a:ext cx="133502" cy="171907"/>
          </a:xfrm>
          <a:prstGeom prst="rect">
            <a:avLst/>
          </a:prstGeom>
        </p:spPr>
      </p:pic>
      <p:sp>
        <p:nvSpPr>
          <p:cNvPr id="27" name="Text 15"/>
          <p:cNvSpPr txBox="1"/>
          <p:nvPr/>
        </p:nvSpPr>
        <p:spPr>
          <a:xfrm>
            <a:off x="1447495" y="4075481"/>
            <a:ext cx="3728923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Farmers using basic feature phones</a:t>
            </a:r>
            <a:endParaRPr lang="en-US" sz="1300" dirty="0"/>
          </a:p>
        </p:txBody>
      </p:sp>
      <p:sp>
        <p:nvSpPr>
          <p:cNvPr id="28" name="Shape 16"/>
          <p:cNvSpPr/>
          <p:nvPr/>
        </p:nvSpPr>
        <p:spPr>
          <a:xfrm>
            <a:off x="666598" y="4747565"/>
            <a:ext cx="5562295" cy="705002"/>
          </a:xfrm>
          <a:prstGeom prst="roundRect">
            <a:avLst>
              <a:gd name="adj" fmla="val 21033"/>
            </a:avLst>
          </a:prstGeom>
          <a:solidFill>
            <a:srgbClr val="F0FDF4"/>
          </a:solidFill>
          <a:ln/>
        </p:spPr>
      </p:sp>
      <p:sp>
        <p:nvSpPr>
          <p:cNvPr id="29" name="Shape 17"/>
          <p:cNvSpPr/>
          <p:nvPr/>
        </p:nvSpPr>
        <p:spPr>
          <a:xfrm>
            <a:off x="666598" y="4747565"/>
            <a:ext cx="38405" cy="705002"/>
          </a:xfrm>
          <a:prstGeom prst="roundRect">
            <a:avLst>
              <a:gd name="adj" fmla="val 386098"/>
            </a:avLst>
          </a:prstGeom>
          <a:solidFill>
            <a:srgbClr val="22C55E"/>
          </a:solidFill>
          <a:ln w="12700">
            <a:solidFill>
              <a:srgbClr val="22C55E">
                <a:alpha val="0"/>
              </a:srgbClr>
            </a:solidFill>
            <a:prstDash val="solid"/>
          </a:ln>
        </p:spPr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95198" y="4899355"/>
            <a:ext cx="400507" cy="400507"/>
          </a:xfrm>
          <a:prstGeom prst="rect">
            <a:avLst/>
          </a:prstGeom>
        </p:spPr>
      </p:pic>
      <p:pic>
        <p:nvPicPr>
          <p:cNvPr id="31" name="Image 11" descr="preencoded.png"/>
          <p:cNvPicPr>
            <a:picLocks noChangeAspect="1"/>
          </p:cNvPicPr>
          <p:nvPr/>
        </p:nvPicPr>
        <p:blipFill>
          <a:blip r:embed="rId11"/>
          <a:srcRect l="-1064" r="-1064"/>
          <a:stretch/>
        </p:blipFill>
        <p:spPr>
          <a:xfrm>
            <a:off x="985723" y="5013655"/>
            <a:ext cx="219456" cy="171907"/>
          </a:xfrm>
          <a:prstGeom prst="rect">
            <a:avLst/>
          </a:prstGeom>
        </p:spPr>
      </p:pic>
      <p:sp>
        <p:nvSpPr>
          <p:cNvPr id="32" name="Text 18"/>
          <p:cNvSpPr txBox="1"/>
          <p:nvPr/>
        </p:nvSpPr>
        <p:spPr>
          <a:xfrm>
            <a:off x="1447495" y="4971593"/>
            <a:ext cx="3287268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Rural &amp; Low-Connectivity Areas</a:t>
            </a:r>
            <a:endParaRPr lang="en-US" sz="1300" dirty="0"/>
          </a:p>
        </p:txBody>
      </p:sp>
      <p:sp>
        <p:nvSpPr>
          <p:cNvPr id="33" name="Shape 19"/>
          <p:cNvSpPr/>
          <p:nvPr/>
        </p:nvSpPr>
        <p:spPr>
          <a:xfrm>
            <a:off x="666598" y="5642762"/>
            <a:ext cx="5562295" cy="705002"/>
          </a:xfrm>
          <a:prstGeom prst="roundRect">
            <a:avLst>
              <a:gd name="adj" fmla="val 21033"/>
            </a:avLst>
          </a:prstGeom>
          <a:solidFill>
            <a:srgbClr val="F0FDF4"/>
          </a:solidFill>
          <a:ln/>
        </p:spPr>
      </p:sp>
      <p:sp>
        <p:nvSpPr>
          <p:cNvPr id="34" name="Shape 20"/>
          <p:cNvSpPr/>
          <p:nvPr/>
        </p:nvSpPr>
        <p:spPr>
          <a:xfrm>
            <a:off x="666598" y="5642762"/>
            <a:ext cx="38405" cy="705002"/>
          </a:xfrm>
          <a:prstGeom prst="roundRect">
            <a:avLst>
              <a:gd name="adj" fmla="val 386098"/>
            </a:avLst>
          </a:prstGeom>
          <a:solidFill>
            <a:srgbClr val="22C55E"/>
          </a:solidFill>
          <a:ln w="12700">
            <a:solidFill>
              <a:srgbClr val="22C55E">
                <a:alpha val="0"/>
              </a:srgbClr>
            </a:solidFill>
            <a:prstDash val="solid"/>
          </a:ln>
        </p:spPr>
      </p:sp>
      <p:pic>
        <p:nvPicPr>
          <p:cNvPr id="35" name="Image 12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95198" y="5795467"/>
            <a:ext cx="400507" cy="400507"/>
          </a:xfrm>
          <a:prstGeom prst="rect">
            <a:avLst/>
          </a:prstGeom>
        </p:spPr>
      </p:pic>
      <p:pic>
        <p:nvPicPr>
          <p:cNvPr id="36" name="Image 13" descr="preencoded.png"/>
          <p:cNvPicPr>
            <a:picLocks noChangeAspect="1"/>
          </p:cNvPicPr>
          <p:nvPr/>
        </p:nvPicPr>
        <p:blipFill>
          <a:blip r:embed="rId12"/>
          <a:srcRect l="-1064" r="-1064"/>
          <a:stretch/>
        </p:blipFill>
        <p:spPr>
          <a:xfrm>
            <a:off x="985723" y="5909767"/>
            <a:ext cx="219456" cy="171907"/>
          </a:xfrm>
          <a:prstGeom prst="rect">
            <a:avLst/>
          </a:prstGeom>
        </p:spPr>
      </p:pic>
      <p:sp>
        <p:nvSpPr>
          <p:cNvPr id="37" name="Text 21"/>
          <p:cNvSpPr txBox="1"/>
          <p:nvPr/>
        </p:nvSpPr>
        <p:spPr>
          <a:xfrm>
            <a:off x="1447495" y="5866790"/>
            <a:ext cx="3674974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Agricultural Cooperatives &amp; Groups</a:t>
            </a:r>
            <a:endParaRPr lang="en-US" sz="1300" dirty="0"/>
          </a:p>
        </p:txBody>
      </p:sp>
      <p:sp>
        <p:nvSpPr>
          <p:cNvPr id="38" name="Shape 22"/>
          <p:cNvSpPr/>
          <p:nvPr/>
        </p:nvSpPr>
        <p:spPr>
          <a:xfrm>
            <a:off x="666598" y="6286500"/>
            <a:ext cx="286207" cy="286207"/>
          </a:xfrm>
          <a:prstGeom prst="rect">
            <a:avLst/>
          </a:prstGeom>
          <a:noFill/>
          <a:ln/>
        </p:spPr>
      </p:sp>
      <p:sp>
        <p:nvSpPr>
          <p:cNvPr id="39" name="Text 23"/>
          <p:cNvSpPr/>
          <p:nvPr/>
        </p:nvSpPr>
        <p:spPr>
          <a:xfrm>
            <a:off x="666598" y="6286500"/>
            <a:ext cx="286207" cy="286207"/>
          </a:xfrm>
          <a:prstGeom prst="rect">
            <a:avLst/>
          </a:prstGeom>
          <a:solidFill>
            <a:srgbClr val="22C55E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04</a:t>
            </a:r>
            <a:endParaRPr lang="en-US" sz="1000" dirty="0"/>
          </a:p>
        </p:txBody>
      </p:sp>
      <p:sp>
        <p:nvSpPr>
          <p:cNvPr id="40" name="Text 24"/>
          <p:cNvSpPr txBox="1"/>
          <p:nvPr/>
        </p:nvSpPr>
        <p:spPr>
          <a:xfrm>
            <a:off x="1095451" y="6329477"/>
            <a:ext cx="190561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Target Audience &amp; Users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705295" y="0"/>
            <a:ext cx="5486400" cy="6858000"/>
          </a:xfrm>
          <a:custGeom>
            <a:avLst/>
            <a:gdLst/>
            <a:ahLst/>
            <a:cxnLst/>
            <a:rect l="l" t="t" r="r" b="b"/>
            <a:pathLst>
              <a:path w="5486400" h="6858000">
                <a:moveTo>
                  <a:pt x="1097280" y="0"/>
                </a:moveTo>
                <a:lnTo>
                  <a:pt x="5486400" y="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0FDF4"/>
          </a:solidFill>
          <a:ln/>
        </p:spPr>
      </p:sp>
      <p:sp>
        <p:nvSpPr>
          <p:cNvPr id="5" name="Shape 3"/>
          <p:cNvSpPr/>
          <p:nvPr/>
        </p:nvSpPr>
        <p:spPr>
          <a:xfrm>
            <a:off x="-476402" y="4476902"/>
            <a:ext cx="2857500" cy="2857500"/>
          </a:xfrm>
          <a:prstGeom prst="ellipse">
            <a:avLst/>
          </a:prstGeom>
          <a:solidFill>
            <a:srgbClr val="22C55E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Text 4"/>
          <p:cNvSpPr txBox="1"/>
          <p:nvPr/>
        </p:nvSpPr>
        <p:spPr>
          <a:xfrm>
            <a:off x="761695" y="931774"/>
            <a:ext cx="5753405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1A202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USSD Technology</a:t>
            </a:r>
            <a:endParaRPr lang="en-US" sz="3300" dirty="0"/>
          </a:p>
        </p:txBody>
      </p:sp>
      <p:sp>
        <p:nvSpPr>
          <p:cNvPr id="7" name="Text 5"/>
          <p:cNvSpPr txBox="1"/>
          <p:nvPr/>
        </p:nvSpPr>
        <p:spPr>
          <a:xfrm>
            <a:off x="761695" y="1487729"/>
            <a:ext cx="567751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6A3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Simple, Powerful, Accessible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761695" y="2211934"/>
            <a:ext cx="457200" cy="457200"/>
          </a:xfrm>
          <a:prstGeom prst="roundRect">
            <a:avLst>
              <a:gd name="adj" fmla="val 50000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7"/>
          <p:cNvSpPr txBox="1"/>
          <p:nvPr/>
        </p:nvSpPr>
        <p:spPr>
          <a:xfrm>
            <a:off x="1410005" y="2211934"/>
            <a:ext cx="3896258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 Internet Required</a:t>
            </a:r>
            <a:endParaRPr lang="en-US" sz="1300" dirty="0"/>
          </a:p>
        </p:txBody>
      </p:sp>
      <p:sp>
        <p:nvSpPr>
          <p:cNvPr id="10" name="Text 8"/>
          <p:cNvSpPr txBox="1"/>
          <p:nvPr/>
        </p:nvSpPr>
        <p:spPr>
          <a:xfrm>
            <a:off x="1410005" y="2468880"/>
            <a:ext cx="446318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Functions entirely on standard GSM voice signaling channels.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761695" y="2859329"/>
            <a:ext cx="457200" cy="457200"/>
          </a:xfrm>
          <a:prstGeom prst="roundRect">
            <a:avLst>
              <a:gd name="adj" fmla="val 50000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1423" y="2992831"/>
            <a:ext cx="237744" cy="190195"/>
          </a:xfrm>
          <a:prstGeom prst="rect">
            <a:avLst/>
          </a:prstGeom>
        </p:spPr>
      </p:pic>
      <p:sp>
        <p:nvSpPr>
          <p:cNvPr id="13" name="Text 10"/>
          <p:cNvSpPr txBox="1"/>
          <p:nvPr/>
        </p:nvSpPr>
        <p:spPr>
          <a:xfrm>
            <a:off x="1410005" y="2859329"/>
            <a:ext cx="3781958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Works on 2G Networks</a:t>
            </a:r>
            <a:endParaRPr lang="en-US" sz="1300" dirty="0"/>
          </a:p>
        </p:txBody>
      </p:sp>
      <p:sp>
        <p:nvSpPr>
          <p:cNvPr id="14" name="Text 11"/>
          <p:cNvSpPr txBox="1"/>
          <p:nvPr/>
        </p:nvSpPr>
        <p:spPr>
          <a:xfrm>
            <a:off x="1410005" y="3116275"/>
            <a:ext cx="433151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Accessible even in remote areas with basic signal coverage.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761695" y="3506724"/>
            <a:ext cx="457200" cy="457200"/>
          </a:xfrm>
          <a:prstGeom prst="roundRect">
            <a:avLst>
              <a:gd name="adj" fmla="val 50000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rcRect l="-1648" r="-1648"/>
          <a:stretch/>
        </p:blipFill>
        <p:spPr>
          <a:xfrm>
            <a:off x="905256" y="3640226"/>
            <a:ext cx="171907" cy="190195"/>
          </a:xfrm>
          <a:prstGeom prst="rect">
            <a:avLst/>
          </a:prstGeom>
        </p:spPr>
      </p:pic>
      <p:sp>
        <p:nvSpPr>
          <p:cNvPr id="17" name="Text 13"/>
          <p:cNvSpPr txBox="1"/>
          <p:nvPr/>
        </p:nvSpPr>
        <p:spPr>
          <a:xfrm>
            <a:off x="1410005" y="3506724"/>
            <a:ext cx="36201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Fast &amp; Real-Time</a:t>
            </a:r>
            <a:endParaRPr lang="en-US" sz="1300" dirty="0"/>
          </a:p>
        </p:txBody>
      </p:sp>
      <p:sp>
        <p:nvSpPr>
          <p:cNvPr id="18" name="Text 14"/>
          <p:cNvSpPr txBox="1"/>
          <p:nvPr/>
        </p:nvSpPr>
        <p:spPr>
          <a:xfrm>
            <a:off x="1410005" y="3764585"/>
            <a:ext cx="414589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Interactive menus with instant session-based responses.</a:t>
            </a:r>
            <a:endParaRPr lang="en-US" sz="1000" dirty="0"/>
          </a:p>
        </p:txBody>
      </p:sp>
      <p:sp>
        <p:nvSpPr>
          <p:cNvPr id="19" name="Shape 15"/>
          <p:cNvSpPr/>
          <p:nvPr/>
        </p:nvSpPr>
        <p:spPr>
          <a:xfrm>
            <a:off x="761695" y="4155034"/>
            <a:ext cx="457200" cy="457200"/>
          </a:xfrm>
          <a:prstGeom prst="roundRect">
            <a:avLst>
              <a:gd name="adj" fmla="val 50000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5198" y="4288536"/>
            <a:ext cx="190195" cy="190195"/>
          </a:xfrm>
          <a:prstGeom prst="rect">
            <a:avLst/>
          </a:prstGeom>
        </p:spPr>
      </p:pic>
      <p:sp>
        <p:nvSpPr>
          <p:cNvPr id="21" name="Text 16"/>
          <p:cNvSpPr txBox="1"/>
          <p:nvPr/>
        </p:nvSpPr>
        <p:spPr>
          <a:xfrm>
            <a:off x="1410005" y="4155034"/>
            <a:ext cx="341985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Cost-Effective</a:t>
            </a:r>
            <a:endParaRPr lang="en-US" sz="1300" dirty="0"/>
          </a:p>
        </p:txBody>
      </p:sp>
      <p:sp>
        <p:nvSpPr>
          <p:cNvPr id="22" name="Text 17"/>
          <p:cNvSpPr txBox="1"/>
          <p:nvPr/>
        </p:nvSpPr>
        <p:spPr>
          <a:xfrm>
            <a:off x="1410005" y="4411980"/>
            <a:ext cx="391546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Low cost or free to users, removing financial barriers.</a:t>
            </a:r>
            <a:endParaRPr lang="en-US" sz="1000" dirty="0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rcRect t="-11" b="-11"/>
          <a:stretch/>
        </p:blipFill>
        <p:spPr>
          <a:xfrm>
            <a:off x="761695" y="5088636"/>
            <a:ext cx="3059582" cy="838505"/>
          </a:xfrm>
          <a:prstGeom prst="rect">
            <a:avLst/>
          </a:prstGeom>
        </p:spPr>
      </p:pic>
      <p:sp>
        <p:nvSpPr>
          <p:cNvPr id="24" name="Shape 18"/>
          <p:cNvSpPr/>
          <p:nvPr/>
        </p:nvSpPr>
        <p:spPr>
          <a:xfrm>
            <a:off x="2334463" y="5407762"/>
            <a:ext cx="9144" cy="200254"/>
          </a:xfrm>
          <a:prstGeom prst="rect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5" name="Text 19"/>
          <p:cNvSpPr txBox="1"/>
          <p:nvPr/>
        </p:nvSpPr>
        <p:spPr>
          <a:xfrm>
            <a:off x="1047902" y="5407762"/>
            <a:ext cx="1172261" cy="2002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75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Access Code</a:t>
            </a:r>
            <a:endParaRPr lang="en-US" sz="1000" dirty="0"/>
          </a:p>
        </p:txBody>
      </p:sp>
      <p:sp>
        <p:nvSpPr>
          <p:cNvPr id="26" name="Text 20"/>
          <p:cNvSpPr txBox="1"/>
          <p:nvPr/>
        </p:nvSpPr>
        <p:spPr>
          <a:xfrm>
            <a:off x="2525573" y="5278831"/>
            <a:ext cx="10954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kern="0" spc="150" dirty="0">
                <a:solidFill>
                  <a:srgbClr val="FFFFFF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*123#</a:t>
            </a:r>
            <a:endParaRPr lang="en-US" sz="2400" dirty="0"/>
          </a:p>
        </p:txBody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>
            <a:alphaModFix amt="20000"/>
          </a:blip>
          <a:srcRect t="-45" b="-45"/>
          <a:stretch/>
        </p:blipFill>
        <p:spPr>
          <a:xfrm>
            <a:off x="11363249" y="533095"/>
            <a:ext cx="256946" cy="228600"/>
          </a:xfrm>
          <a:prstGeom prst="rect">
            <a:avLst/>
          </a:prstGeom>
        </p:spPr>
      </p:pic>
      <p:pic>
        <p:nvPicPr>
          <p:cNvPr id="28" name="Image 5" descr="preencoded.png"/>
          <p:cNvPicPr>
            <a:picLocks noChangeAspect="1"/>
          </p:cNvPicPr>
          <p:nvPr/>
        </p:nvPicPr>
        <p:blipFill>
          <a:blip r:embed="rId8"/>
          <a:srcRect t="-5" b="-5"/>
          <a:stretch/>
        </p:blipFill>
        <p:spPr>
          <a:xfrm>
            <a:off x="7733995" y="571500"/>
            <a:ext cx="3047695" cy="5715000"/>
          </a:xfrm>
          <a:prstGeom prst="rect">
            <a:avLst/>
          </a:prstGeom>
        </p:spPr>
      </p:pic>
      <p:pic>
        <p:nvPicPr>
          <p:cNvPr id="29" name="Image 6" descr="preencoded.png"/>
          <p:cNvPicPr>
            <a:picLocks noChangeAspect="1"/>
          </p:cNvPicPr>
          <p:nvPr/>
        </p:nvPicPr>
        <p:blipFill>
          <a:blip r:embed="rId9"/>
          <a:srcRect t="-420" b="-420"/>
          <a:stretch/>
        </p:blipFill>
        <p:spPr>
          <a:xfrm>
            <a:off x="8876995" y="847649"/>
            <a:ext cx="761695" cy="57607"/>
          </a:xfrm>
          <a:prstGeom prst="rect">
            <a:avLst/>
          </a:prstGeom>
        </p:spPr>
      </p:pic>
      <p:sp>
        <p:nvSpPr>
          <p:cNvPr id="30" name="Shape 21"/>
          <p:cNvSpPr/>
          <p:nvPr/>
        </p:nvSpPr>
        <p:spPr>
          <a:xfrm>
            <a:off x="7915046" y="1095451"/>
            <a:ext cx="2686507" cy="4438498"/>
          </a:xfrm>
          <a:prstGeom prst="roundRect">
            <a:avLst>
              <a:gd name="adj" fmla="val 3017"/>
            </a:avLst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1" name="Shape 22"/>
          <p:cNvSpPr/>
          <p:nvPr/>
        </p:nvSpPr>
        <p:spPr>
          <a:xfrm>
            <a:off x="8106156" y="1600200"/>
            <a:ext cx="2305202" cy="9144"/>
          </a:xfrm>
          <a:prstGeom prst="rect">
            <a:avLst/>
          </a:prstGeom>
          <a:solidFill>
            <a:srgbClr val="22C55E"/>
          </a:solidFill>
          <a:ln w="12700">
            <a:solidFill>
              <a:srgbClr val="22C55E">
                <a:alpha val="0"/>
              </a:srgbClr>
            </a:solidFill>
            <a:prstDash val="solid"/>
          </a:ln>
        </p:spPr>
      </p:sp>
      <p:sp>
        <p:nvSpPr>
          <p:cNvPr id="32" name="Text 23"/>
          <p:cNvSpPr txBox="1"/>
          <p:nvPr/>
        </p:nvSpPr>
        <p:spPr>
          <a:xfrm>
            <a:off x="8067751" y="1285646"/>
            <a:ext cx="2382012" cy="2203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2C55E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AgriLink USSD</a:t>
            </a:r>
            <a:endParaRPr lang="en-US" sz="1000" dirty="0"/>
          </a:p>
        </p:txBody>
      </p:sp>
      <p:sp>
        <p:nvSpPr>
          <p:cNvPr id="33" name="Text 24"/>
          <p:cNvSpPr txBox="1"/>
          <p:nvPr/>
        </p:nvSpPr>
        <p:spPr>
          <a:xfrm>
            <a:off x="8106156" y="1746504"/>
            <a:ext cx="239755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22C55E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1. Crop Advisory</a:t>
            </a:r>
            <a:endParaRPr lang="en-US" sz="1000" dirty="0"/>
          </a:p>
        </p:txBody>
      </p:sp>
      <p:sp>
        <p:nvSpPr>
          <p:cNvPr id="34" name="Text 25"/>
          <p:cNvSpPr txBox="1"/>
          <p:nvPr/>
        </p:nvSpPr>
        <p:spPr>
          <a:xfrm>
            <a:off x="8106156" y="2036369"/>
            <a:ext cx="239755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22C55E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2. Livestock Tips</a:t>
            </a:r>
            <a:endParaRPr lang="en-US" sz="1000" dirty="0"/>
          </a:p>
        </p:txBody>
      </p:sp>
      <p:sp>
        <p:nvSpPr>
          <p:cNvPr id="35" name="Text 26"/>
          <p:cNvSpPr txBox="1"/>
          <p:nvPr/>
        </p:nvSpPr>
        <p:spPr>
          <a:xfrm>
            <a:off x="8106156" y="2326234"/>
            <a:ext cx="239755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22C55E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3. Market Prices</a:t>
            </a:r>
            <a:endParaRPr lang="en-US" sz="1000" dirty="0"/>
          </a:p>
        </p:txBody>
      </p:sp>
      <p:sp>
        <p:nvSpPr>
          <p:cNvPr id="36" name="Text 27"/>
          <p:cNvSpPr txBox="1"/>
          <p:nvPr/>
        </p:nvSpPr>
        <p:spPr>
          <a:xfrm>
            <a:off x="8106156" y="2616098"/>
            <a:ext cx="239755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22C55E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4. Weather Info</a:t>
            </a:r>
            <a:endParaRPr lang="en-US" sz="1000" dirty="0"/>
          </a:p>
        </p:txBody>
      </p:sp>
      <p:sp>
        <p:nvSpPr>
          <p:cNvPr id="37" name="Text 28"/>
          <p:cNvSpPr txBox="1"/>
          <p:nvPr/>
        </p:nvSpPr>
        <p:spPr>
          <a:xfrm>
            <a:off x="8106156" y="2905049"/>
            <a:ext cx="239755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22C55E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5. Inputs &amp; Supplies</a:t>
            </a:r>
            <a:endParaRPr lang="en-US" sz="1000" dirty="0"/>
          </a:p>
        </p:txBody>
      </p:sp>
      <p:sp>
        <p:nvSpPr>
          <p:cNvPr id="38" name="Text 29"/>
          <p:cNvSpPr txBox="1"/>
          <p:nvPr/>
        </p:nvSpPr>
        <p:spPr>
          <a:xfrm>
            <a:off x="8106156" y="3194914"/>
            <a:ext cx="239755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22C55E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6. My Settings</a:t>
            </a:r>
            <a:endParaRPr lang="en-US" sz="1000" dirty="0"/>
          </a:p>
        </p:txBody>
      </p:sp>
      <p:sp>
        <p:nvSpPr>
          <p:cNvPr id="39" name="Text 30"/>
          <p:cNvSpPr txBox="1"/>
          <p:nvPr/>
        </p:nvSpPr>
        <p:spPr>
          <a:xfrm>
            <a:off x="8106156" y="3484778"/>
            <a:ext cx="239755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22C55E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7. Exit</a:t>
            </a:r>
            <a:endParaRPr lang="en-US" sz="1000" dirty="0"/>
          </a:p>
        </p:txBody>
      </p:sp>
      <p:sp>
        <p:nvSpPr>
          <p:cNvPr id="40" name="Shape 31"/>
          <p:cNvSpPr/>
          <p:nvPr/>
        </p:nvSpPr>
        <p:spPr>
          <a:xfrm>
            <a:off x="8106156" y="5025542"/>
            <a:ext cx="2305202" cy="9144"/>
          </a:xfrm>
          <a:prstGeom prst="rect">
            <a:avLst/>
          </a:prstGeom>
          <a:solidFill>
            <a:srgbClr val="334155"/>
          </a:solidFill>
          <a:ln w="12700">
            <a:solidFill>
              <a:srgbClr val="334155">
                <a:alpha val="0"/>
              </a:srgbClr>
            </a:solidFill>
            <a:prstDash val="solid"/>
          </a:ln>
        </p:spPr>
      </p:sp>
      <p:sp>
        <p:nvSpPr>
          <p:cNvPr id="41" name="Text 32"/>
          <p:cNvSpPr txBox="1"/>
          <p:nvPr/>
        </p:nvSpPr>
        <p:spPr>
          <a:xfrm>
            <a:off x="8106156" y="5139842"/>
            <a:ext cx="5623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Reply:</a:t>
            </a:r>
            <a:endParaRPr lang="en-US" sz="1000" dirty="0"/>
          </a:p>
        </p:txBody>
      </p:sp>
      <p:sp>
        <p:nvSpPr>
          <p:cNvPr id="42" name="Shape 33"/>
          <p:cNvSpPr/>
          <p:nvPr/>
        </p:nvSpPr>
        <p:spPr>
          <a:xfrm>
            <a:off x="8586216" y="5161788"/>
            <a:ext cx="75895" cy="152705"/>
          </a:xfrm>
          <a:prstGeom prst="rect">
            <a:avLst/>
          </a:prstGeom>
          <a:solidFill>
            <a:srgbClr val="22C5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3" name="Shape 34"/>
          <p:cNvSpPr/>
          <p:nvPr/>
        </p:nvSpPr>
        <p:spPr>
          <a:xfrm>
            <a:off x="9068105" y="5676595"/>
            <a:ext cx="381305" cy="381305"/>
          </a:xfrm>
          <a:prstGeom prst="ellipse">
            <a:avLst/>
          </a:prstGeom>
          <a:noFill/>
          <a:ln w="25400">
            <a:solidFill>
              <a:srgbClr val="475569"/>
            </a:solidFill>
            <a:prstDash val="solid"/>
          </a:ln>
        </p:spPr>
      </p:sp>
      <p:sp>
        <p:nvSpPr>
          <p:cNvPr id="44" name="Shape 35"/>
          <p:cNvSpPr/>
          <p:nvPr/>
        </p:nvSpPr>
        <p:spPr>
          <a:xfrm>
            <a:off x="761695" y="6286500"/>
            <a:ext cx="286207" cy="286207"/>
          </a:xfrm>
          <a:prstGeom prst="rect">
            <a:avLst/>
          </a:prstGeom>
          <a:noFill/>
          <a:ln/>
        </p:spPr>
      </p:sp>
      <p:sp>
        <p:nvSpPr>
          <p:cNvPr id="45" name="Text 36"/>
          <p:cNvSpPr/>
          <p:nvPr/>
        </p:nvSpPr>
        <p:spPr>
          <a:xfrm>
            <a:off x="761695" y="6286500"/>
            <a:ext cx="286207" cy="286207"/>
          </a:xfrm>
          <a:prstGeom prst="rect">
            <a:avLst/>
          </a:prstGeom>
          <a:solidFill>
            <a:srgbClr val="22C55E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05</a:t>
            </a:r>
            <a:endParaRPr lang="en-US" sz="1000" dirty="0"/>
          </a:p>
        </p:txBody>
      </p:sp>
      <p:sp>
        <p:nvSpPr>
          <p:cNvPr id="46" name="Text 37"/>
          <p:cNvSpPr txBox="1"/>
          <p:nvPr/>
        </p:nvSpPr>
        <p:spPr>
          <a:xfrm>
            <a:off x="1190549" y="6329477"/>
            <a:ext cx="157734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Technology Overview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82305" y="-1429207"/>
            <a:ext cx="4762195" cy="4762195"/>
          </a:xfrm>
          <a:prstGeom prst="ellipse">
            <a:avLst/>
          </a:prstGeom>
          <a:solidFill>
            <a:srgbClr val="F0FD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571500" y="571500"/>
            <a:ext cx="6439205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1A202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AgriLink Main Menu</a:t>
            </a:r>
            <a:endParaRPr lang="en-US" sz="3100" dirty="0"/>
          </a:p>
        </p:txBody>
      </p:sp>
      <p:sp>
        <p:nvSpPr>
          <p:cNvPr id="6" name="Text 4"/>
          <p:cNvSpPr txBox="1"/>
          <p:nvPr/>
        </p:nvSpPr>
        <p:spPr>
          <a:xfrm>
            <a:off x="571500" y="1106424"/>
            <a:ext cx="649315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6A3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Comprehensive Agricultural Services at Your Fingertips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571500" y="5507431"/>
            <a:ext cx="6248095" cy="514807"/>
          </a:xfrm>
          <a:prstGeom prst="roundRect">
            <a:avLst>
              <a:gd name="adj" fmla="val 26314"/>
            </a:avLst>
          </a:prstGeom>
          <a:solidFill>
            <a:srgbClr val="ECFDF5"/>
          </a:solidFill>
          <a:ln w="12700">
            <a:solidFill>
              <a:srgbClr val="A7F3D0"/>
            </a:solidFill>
            <a:prstDash val="solid"/>
          </a:ln>
        </p:spPr>
      </p:sp>
      <p:sp>
        <p:nvSpPr>
          <p:cNvPr id="8" name="Text 6"/>
          <p:cNvSpPr txBox="1"/>
          <p:nvPr/>
        </p:nvSpPr>
        <p:spPr>
          <a:xfrm>
            <a:off x="977494" y="5669280"/>
            <a:ext cx="611093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Users simply reply with the corresponding number to access detailed sub-menus. </a:t>
            </a:r>
            <a:endParaRPr lang="en-US" sz="10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3349" y="5695798"/>
            <a:ext cx="133502" cy="133502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571500" y="1773936"/>
            <a:ext cx="3047695" cy="743407"/>
          </a:xfrm>
          <a:prstGeom prst="roundRect">
            <a:avLst>
              <a:gd name="adj" fmla="val 1892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571500" y="1773936"/>
            <a:ext cx="38405" cy="724205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733349" y="1992478"/>
            <a:ext cx="304495" cy="304495"/>
          </a:xfrm>
          <a:prstGeom prst="rect">
            <a:avLst/>
          </a:prstGeom>
          <a:noFill/>
          <a:ln/>
        </p:spPr>
      </p:sp>
      <p:sp>
        <p:nvSpPr>
          <p:cNvPr id="13" name="Text 10"/>
          <p:cNvSpPr/>
          <p:nvPr/>
        </p:nvSpPr>
        <p:spPr>
          <a:xfrm>
            <a:off x="733349" y="1992478"/>
            <a:ext cx="305410" cy="305410"/>
          </a:xfrm>
          <a:prstGeom prst="rect">
            <a:avLst/>
          </a:prstGeom>
          <a:solidFill>
            <a:srgbClr val="F1F5F9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64748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1</a:t>
            </a:r>
            <a:endParaRPr lang="en-US" sz="1300" dirty="0"/>
          </a:p>
        </p:txBody>
      </p:sp>
      <p:sp>
        <p:nvSpPr>
          <p:cNvPr id="14" name="Text 11"/>
          <p:cNvSpPr txBox="1"/>
          <p:nvPr/>
        </p:nvSpPr>
        <p:spPr>
          <a:xfrm>
            <a:off x="1181405" y="1935785"/>
            <a:ext cx="16770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Crop Advisory</a:t>
            </a:r>
            <a:endParaRPr lang="en-US" sz="1200" dirty="0"/>
          </a:p>
        </p:txBody>
      </p:sp>
      <p:sp>
        <p:nvSpPr>
          <p:cNvPr id="15" name="Text 12"/>
          <p:cNvSpPr txBox="1"/>
          <p:nvPr/>
        </p:nvSpPr>
        <p:spPr>
          <a:xfrm>
            <a:off x="1181405" y="2183587"/>
            <a:ext cx="190469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Planting guides &amp; pest control</a:t>
            </a:r>
            <a:endParaRPr lang="en-US" sz="900" dirty="0"/>
          </a:p>
        </p:txBody>
      </p:sp>
      <p:sp>
        <p:nvSpPr>
          <p:cNvPr id="16" name="Shape 13"/>
          <p:cNvSpPr/>
          <p:nvPr/>
        </p:nvSpPr>
        <p:spPr>
          <a:xfrm>
            <a:off x="3771900" y="1773936"/>
            <a:ext cx="3047695" cy="743407"/>
          </a:xfrm>
          <a:prstGeom prst="roundRect">
            <a:avLst>
              <a:gd name="adj" fmla="val 1892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3771900" y="1773936"/>
            <a:ext cx="38405" cy="724205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3933749" y="1992478"/>
            <a:ext cx="304495" cy="304495"/>
          </a:xfrm>
          <a:prstGeom prst="rect">
            <a:avLst/>
          </a:prstGeom>
          <a:noFill/>
          <a:ln/>
        </p:spPr>
      </p:sp>
      <p:sp>
        <p:nvSpPr>
          <p:cNvPr id="19" name="Text 16"/>
          <p:cNvSpPr/>
          <p:nvPr/>
        </p:nvSpPr>
        <p:spPr>
          <a:xfrm>
            <a:off x="3933749" y="1992478"/>
            <a:ext cx="305410" cy="305410"/>
          </a:xfrm>
          <a:prstGeom prst="rect">
            <a:avLst/>
          </a:prstGeom>
          <a:solidFill>
            <a:srgbClr val="F1F5F9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64748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2</a:t>
            </a:r>
            <a:endParaRPr lang="en-US" sz="1300" dirty="0"/>
          </a:p>
        </p:txBody>
      </p:sp>
      <p:sp>
        <p:nvSpPr>
          <p:cNvPr id="20" name="Text 17"/>
          <p:cNvSpPr txBox="1"/>
          <p:nvPr/>
        </p:nvSpPr>
        <p:spPr>
          <a:xfrm>
            <a:off x="4381805" y="1935785"/>
            <a:ext cx="16294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Livestock Tips</a:t>
            </a:r>
            <a:endParaRPr lang="en-US" sz="1200" dirty="0"/>
          </a:p>
        </p:txBody>
      </p:sp>
      <p:sp>
        <p:nvSpPr>
          <p:cNvPr id="21" name="Text 18"/>
          <p:cNvSpPr txBox="1"/>
          <p:nvPr/>
        </p:nvSpPr>
        <p:spPr>
          <a:xfrm>
            <a:off x="4381805" y="2183587"/>
            <a:ext cx="184800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Health, feeding &amp; vaccination</a:t>
            </a:r>
            <a:endParaRPr lang="en-US" sz="900" dirty="0"/>
          </a:p>
        </p:txBody>
      </p:sp>
      <p:sp>
        <p:nvSpPr>
          <p:cNvPr id="22" name="Shape 19"/>
          <p:cNvSpPr/>
          <p:nvPr/>
        </p:nvSpPr>
        <p:spPr>
          <a:xfrm>
            <a:off x="571500" y="2669134"/>
            <a:ext cx="3047695" cy="743407"/>
          </a:xfrm>
          <a:prstGeom prst="roundRect">
            <a:avLst>
              <a:gd name="adj" fmla="val 1892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571500" y="2669134"/>
            <a:ext cx="38405" cy="724205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4" name="Shape 21"/>
          <p:cNvSpPr/>
          <p:nvPr/>
        </p:nvSpPr>
        <p:spPr>
          <a:xfrm>
            <a:off x="733349" y="2887675"/>
            <a:ext cx="304495" cy="304495"/>
          </a:xfrm>
          <a:prstGeom prst="rect">
            <a:avLst/>
          </a:prstGeom>
          <a:noFill/>
          <a:ln/>
        </p:spPr>
      </p:sp>
      <p:sp>
        <p:nvSpPr>
          <p:cNvPr id="25" name="Text 22"/>
          <p:cNvSpPr/>
          <p:nvPr/>
        </p:nvSpPr>
        <p:spPr>
          <a:xfrm>
            <a:off x="733349" y="2887675"/>
            <a:ext cx="305410" cy="305410"/>
          </a:xfrm>
          <a:prstGeom prst="rect">
            <a:avLst/>
          </a:prstGeom>
          <a:solidFill>
            <a:srgbClr val="F1F5F9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64748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3</a:t>
            </a:r>
            <a:endParaRPr lang="en-US" sz="1300" dirty="0"/>
          </a:p>
        </p:txBody>
      </p:sp>
      <p:sp>
        <p:nvSpPr>
          <p:cNvPr id="26" name="Text 23"/>
          <p:cNvSpPr txBox="1"/>
          <p:nvPr/>
        </p:nvSpPr>
        <p:spPr>
          <a:xfrm>
            <a:off x="1181405" y="2830982"/>
            <a:ext cx="12957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Market Prices</a:t>
            </a:r>
            <a:endParaRPr lang="en-US" sz="1200" dirty="0"/>
          </a:p>
        </p:txBody>
      </p:sp>
      <p:sp>
        <p:nvSpPr>
          <p:cNvPr id="27" name="Text 24"/>
          <p:cNvSpPr txBox="1"/>
          <p:nvPr/>
        </p:nvSpPr>
        <p:spPr>
          <a:xfrm>
            <a:off x="1181405" y="3078785"/>
            <a:ext cx="145115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Live pricing by location</a:t>
            </a:r>
            <a:endParaRPr lang="en-US" sz="900" dirty="0"/>
          </a:p>
        </p:txBody>
      </p:sp>
      <p:sp>
        <p:nvSpPr>
          <p:cNvPr id="28" name="Shape 25"/>
          <p:cNvSpPr/>
          <p:nvPr/>
        </p:nvSpPr>
        <p:spPr>
          <a:xfrm>
            <a:off x="3771900" y="2669134"/>
            <a:ext cx="3047695" cy="743407"/>
          </a:xfrm>
          <a:prstGeom prst="roundRect">
            <a:avLst>
              <a:gd name="adj" fmla="val 1892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9" name="Shape 26"/>
          <p:cNvSpPr/>
          <p:nvPr/>
        </p:nvSpPr>
        <p:spPr>
          <a:xfrm>
            <a:off x="3771900" y="2669134"/>
            <a:ext cx="38405" cy="724205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3933749" y="2887675"/>
            <a:ext cx="304495" cy="304495"/>
          </a:xfrm>
          <a:prstGeom prst="rect">
            <a:avLst/>
          </a:prstGeom>
          <a:noFill/>
          <a:ln/>
        </p:spPr>
      </p:sp>
      <p:sp>
        <p:nvSpPr>
          <p:cNvPr id="31" name="Text 28"/>
          <p:cNvSpPr/>
          <p:nvPr/>
        </p:nvSpPr>
        <p:spPr>
          <a:xfrm>
            <a:off x="3933749" y="2887675"/>
            <a:ext cx="305410" cy="305410"/>
          </a:xfrm>
          <a:prstGeom prst="rect">
            <a:avLst/>
          </a:prstGeom>
          <a:solidFill>
            <a:srgbClr val="F1F5F9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64748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4</a:t>
            </a:r>
            <a:endParaRPr lang="en-US" sz="1300" dirty="0"/>
          </a:p>
        </p:txBody>
      </p:sp>
      <p:sp>
        <p:nvSpPr>
          <p:cNvPr id="32" name="Text 29"/>
          <p:cNvSpPr txBox="1"/>
          <p:nvPr/>
        </p:nvSpPr>
        <p:spPr>
          <a:xfrm>
            <a:off x="4381805" y="2830982"/>
            <a:ext cx="15243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Weather Info</a:t>
            </a:r>
            <a:endParaRPr lang="en-US" sz="1200" dirty="0"/>
          </a:p>
        </p:txBody>
      </p:sp>
      <p:sp>
        <p:nvSpPr>
          <p:cNvPr id="33" name="Text 30"/>
          <p:cNvSpPr txBox="1"/>
          <p:nvPr/>
        </p:nvSpPr>
        <p:spPr>
          <a:xfrm>
            <a:off x="4381805" y="3078785"/>
            <a:ext cx="172364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Forecasts &amp; seasonal alerts</a:t>
            </a:r>
            <a:endParaRPr lang="en-US" sz="900" dirty="0"/>
          </a:p>
        </p:txBody>
      </p:sp>
      <p:sp>
        <p:nvSpPr>
          <p:cNvPr id="34" name="Shape 31"/>
          <p:cNvSpPr/>
          <p:nvPr/>
        </p:nvSpPr>
        <p:spPr>
          <a:xfrm>
            <a:off x="571500" y="3564331"/>
            <a:ext cx="3047695" cy="743407"/>
          </a:xfrm>
          <a:prstGeom prst="roundRect">
            <a:avLst>
              <a:gd name="adj" fmla="val 1892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571500" y="3564331"/>
            <a:ext cx="38405" cy="724205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733349" y="3783787"/>
            <a:ext cx="304495" cy="304495"/>
          </a:xfrm>
          <a:prstGeom prst="rect">
            <a:avLst/>
          </a:prstGeom>
          <a:noFill/>
          <a:ln/>
        </p:spPr>
      </p:sp>
      <p:sp>
        <p:nvSpPr>
          <p:cNvPr id="37" name="Text 34"/>
          <p:cNvSpPr/>
          <p:nvPr/>
        </p:nvSpPr>
        <p:spPr>
          <a:xfrm>
            <a:off x="733349" y="3783787"/>
            <a:ext cx="305410" cy="305410"/>
          </a:xfrm>
          <a:prstGeom prst="rect">
            <a:avLst/>
          </a:prstGeom>
          <a:solidFill>
            <a:srgbClr val="F1F5F9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64748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5</a:t>
            </a:r>
            <a:endParaRPr lang="en-US" sz="1300" dirty="0"/>
          </a:p>
        </p:txBody>
      </p:sp>
      <p:sp>
        <p:nvSpPr>
          <p:cNvPr id="38" name="Text 35"/>
          <p:cNvSpPr txBox="1"/>
          <p:nvPr/>
        </p:nvSpPr>
        <p:spPr>
          <a:xfrm>
            <a:off x="1181405" y="3726180"/>
            <a:ext cx="17913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Inputs &amp; Fertilizers</a:t>
            </a:r>
            <a:endParaRPr lang="en-US" sz="1200" dirty="0"/>
          </a:p>
        </p:txBody>
      </p:sp>
      <p:sp>
        <p:nvSpPr>
          <p:cNvPr id="39" name="Text 36"/>
          <p:cNvSpPr txBox="1"/>
          <p:nvPr/>
        </p:nvSpPr>
        <p:spPr>
          <a:xfrm>
            <a:off x="1181405" y="3973982"/>
            <a:ext cx="170627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Usage guides &amp; suppliers</a:t>
            </a:r>
            <a:endParaRPr lang="en-US" sz="900" dirty="0"/>
          </a:p>
        </p:txBody>
      </p:sp>
      <p:sp>
        <p:nvSpPr>
          <p:cNvPr id="40" name="Shape 37"/>
          <p:cNvSpPr/>
          <p:nvPr/>
        </p:nvSpPr>
        <p:spPr>
          <a:xfrm>
            <a:off x="3771900" y="3564331"/>
            <a:ext cx="3047695" cy="743407"/>
          </a:xfrm>
          <a:prstGeom prst="roundRect">
            <a:avLst>
              <a:gd name="adj" fmla="val 1892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3771900" y="3564331"/>
            <a:ext cx="38405" cy="724205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2" name="Shape 39"/>
          <p:cNvSpPr/>
          <p:nvPr/>
        </p:nvSpPr>
        <p:spPr>
          <a:xfrm>
            <a:off x="3933749" y="3783787"/>
            <a:ext cx="304495" cy="304495"/>
          </a:xfrm>
          <a:prstGeom prst="rect">
            <a:avLst/>
          </a:prstGeom>
          <a:noFill/>
          <a:ln/>
        </p:spPr>
      </p:sp>
      <p:sp>
        <p:nvSpPr>
          <p:cNvPr id="43" name="Text 40"/>
          <p:cNvSpPr/>
          <p:nvPr/>
        </p:nvSpPr>
        <p:spPr>
          <a:xfrm>
            <a:off x="3933749" y="3783787"/>
            <a:ext cx="305410" cy="305410"/>
          </a:xfrm>
          <a:prstGeom prst="rect">
            <a:avLst/>
          </a:prstGeom>
          <a:solidFill>
            <a:srgbClr val="F1F5F9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64748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6</a:t>
            </a:r>
            <a:endParaRPr lang="en-US" sz="1300" dirty="0"/>
          </a:p>
        </p:txBody>
      </p:sp>
      <p:sp>
        <p:nvSpPr>
          <p:cNvPr id="44" name="Text 41"/>
          <p:cNvSpPr txBox="1"/>
          <p:nvPr/>
        </p:nvSpPr>
        <p:spPr>
          <a:xfrm>
            <a:off x="4381805" y="3726180"/>
            <a:ext cx="176113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Extension Services</a:t>
            </a:r>
            <a:endParaRPr lang="en-US" sz="1200" dirty="0"/>
          </a:p>
        </p:txBody>
      </p:sp>
      <p:sp>
        <p:nvSpPr>
          <p:cNvPr id="45" name="Text 42"/>
          <p:cNvSpPr txBox="1"/>
          <p:nvPr/>
        </p:nvSpPr>
        <p:spPr>
          <a:xfrm>
            <a:off x="4381805" y="3973982"/>
            <a:ext cx="158191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Connect with officers</a:t>
            </a:r>
            <a:endParaRPr lang="en-US" sz="900" dirty="0"/>
          </a:p>
        </p:txBody>
      </p:sp>
      <p:sp>
        <p:nvSpPr>
          <p:cNvPr id="46" name="Shape 43"/>
          <p:cNvSpPr/>
          <p:nvPr/>
        </p:nvSpPr>
        <p:spPr>
          <a:xfrm>
            <a:off x="571500" y="4459529"/>
            <a:ext cx="3047695" cy="743407"/>
          </a:xfrm>
          <a:prstGeom prst="roundRect">
            <a:avLst>
              <a:gd name="adj" fmla="val 1892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47" name="Shape 44"/>
          <p:cNvSpPr/>
          <p:nvPr/>
        </p:nvSpPr>
        <p:spPr>
          <a:xfrm>
            <a:off x="571500" y="4459529"/>
            <a:ext cx="38405" cy="724205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8" name="Shape 45"/>
          <p:cNvSpPr/>
          <p:nvPr/>
        </p:nvSpPr>
        <p:spPr>
          <a:xfrm>
            <a:off x="733349" y="4678985"/>
            <a:ext cx="304495" cy="304495"/>
          </a:xfrm>
          <a:prstGeom prst="rect">
            <a:avLst/>
          </a:prstGeom>
          <a:noFill/>
          <a:ln/>
        </p:spPr>
      </p:sp>
      <p:sp>
        <p:nvSpPr>
          <p:cNvPr id="49" name="Text 46"/>
          <p:cNvSpPr/>
          <p:nvPr/>
        </p:nvSpPr>
        <p:spPr>
          <a:xfrm>
            <a:off x="733349" y="4678985"/>
            <a:ext cx="305410" cy="305410"/>
          </a:xfrm>
          <a:prstGeom prst="rect">
            <a:avLst/>
          </a:prstGeom>
          <a:solidFill>
            <a:srgbClr val="F1F5F9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64748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7</a:t>
            </a:r>
            <a:endParaRPr lang="en-US" sz="1300" dirty="0"/>
          </a:p>
        </p:txBody>
      </p:sp>
      <p:sp>
        <p:nvSpPr>
          <p:cNvPr id="50" name="Text 47"/>
          <p:cNvSpPr txBox="1"/>
          <p:nvPr/>
        </p:nvSpPr>
        <p:spPr>
          <a:xfrm>
            <a:off x="1181405" y="4621378"/>
            <a:ext cx="186263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Language &amp; Settings</a:t>
            </a:r>
            <a:endParaRPr lang="en-US" sz="1200" dirty="0"/>
          </a:p>
        </p:txBody>
      </p:sp>
      <p:sp>
        <p:nvSpPr>
          <p:cNvPr id="51" name="Text 48"/>
          <p:cNvSpPr txBox="1"/>
          <p:nvPr/>
        </p:nvSpPr>
        <p:spPr>
          <a:xfrm>
            <a:off x="1181405" y="4869180"/>
            <a:ext cx="191841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Personalize your experience</a:t>
            </a:r>
            <a:endParaRPr lang="en-US" sz="900" dirty="0"/>
          </a:p>
        </p:txBody>
      </p:sp>
      <p:sp>
        <p:nvSpPr>
          <p:cNvPr id="52" name="Shape 49"/>
          <p:cNvSpPr/>
          <p:nvPr/>
        </p:nvSpPr>
        <p:spPr>
          <a:xfrm>
            <a:off x="3771900" y="4459529"/>
            <a:ext cx="3047695" cy="743407"/>
          </a:xfrm>
          <a:prstGeom prst="roundRect">
            <a:avLst>
              <a:gd name="adj" fmla="val 1892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53" name="Shape 50"/>
          <p:cNvSpPr/>
          <p:nvPr/>
        </p:nvSpPr>
        <p:spPr>
          <a:xfrm>
            <a:off x="3771900" y="4459529"/>
            <a:ext cx="38405" cy="724205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4" name="Shape 51"/>
          <p:cNvSpPr/>
          <p:nvPr/>
        </p:nvSpPr>
        <p:spPr>
          <a:xfrm>
            <a:off x="3933749" y="4678985"/>
            <a:ext cx="304495" cy="304495"/>
          </a:xfrm>
          <a:prstGeom prst="rect">
            <a:avLst/>
          </a:prstGeom>
          <a:noFill/>
          <a:ln/>
        </p:spPr>
      </p:sp>
      <p:sp>
        <p:nvSpPr>
          <p:cNvPr id="55" name="Text 52"/>
          <p:cNvSpPr/>
          <p:nvPr/>
        </p:nvSpPr>
        <p:spPr>
          <a:xfrm>
            <a:off x="3933749" y="4678985"/>
            <a:ext cx="305410" cy="305410"/>
          </a:xfrm>
          <a:prstGeom prst="rect">
            <a:avLst/>
          </a:prstGeom>
          <a:solidFill>
            <a:srgbClr val="F1F5F9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64748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8</a:t>
            </a:r>
            <a:endParaRPr lang="en-US" sz="1300" dirty="0"/>
          </a:p>
        </p:txBody>
      </p:sp>
      <p:sp>
        <p:nvSpPr>
          <p:cNvPr id="56" name="Text 53"/>
          <p:cNvSpPr txBox="1"/>
          <p:nvPr/>
        </p:nvSpPr>
        <p:spPr>
          <a:xfrm>
            <a:off x="4381805" y="4621378"/>
            <a:ext cx="7050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Exit</a:t>
            </a:r>
            <a:endParaRPr lang="en-US" sz="1200" dirty="0"/>
          </a:p>
        </p:txBody>
      </p:sp>
      <p:sp>
        <p:nvSpPr>
          <p:cNvPr id="57" name="Text 54"/>
          <p:cNvSpPr txBox="1"/>
          <p:nvPr/>
        </p:nvSpPr>
        <p:spPr>
          <a:xfrm>
            <a:off x="4381805" y="4869180"/>
            <a:ext cx="74889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End session</a:t>
            </a:r>
            <a:endParaRPr lang="en-US" sz="900" dirty="0"/>
          </a:p>
        </p:txBody>
      </p:sp>
      <p:pic>
        <p:nvPicPr>
          <p:cNvPr id="58" name="Image 1" descr="preencoded.png"/>
          <p:cNvPicPr>
            <a:picLocks noChangeAspect="1"/>
          </p:cNvPicPr>
          <p:nvPr/>
        </p:nvPicPr>
        <p:blipFill>
          <a:blip r:embed="rId4"/>
          <a:srcRect l="-2" r="-2"/>
          <a:stretch/>
        </p:blipFill>
        <p:spPr>
          <a:xfrm>
            <a:off x="7791602" y="381305"/>
            <a:ext cx="3238805" cy="6096305"/>
          </a:xfrm>
          <a:prstGeom prst="rect">
            <a:avLst/>
          </a:prstGeom>
        </p:spPr>
      </p:pic>
      <p:sp>
        <p:nvSpPr>
          <p:cNvPr id="59" name="Shape 55"/>
          <p:cNvSpPr/>
          <p:nvPr/>
        </p:nvSpPr>
        <p:spPr>
          <a:xfrm>
            <a:off x="7944307" y="533095"/>
            <a:ext cx="2933395" cy="5790895"/>
          </a:xfrm>
          <a:prstGeom prst="roundRect">
            <a:avLst>
              <a:gd name="adj" fmla="val 3542"/>
            </a:avLst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0" name="Shape 56"/>
          <p:cNvSpPr/>
          <p:nvPr/>
        </p:nvSpPr>
        <p:spPr>
          <a:xfrm>
            <a:off x="8182051" y="1181405"/>
            <a:ext cx="2457907" cy="9144"/>
          </a:xfrm>
          <a:prstGeom prst="rect">
            <a:avLst/>
          </a:prstGeom>
          <a:solidFill>
            <a:srgbClr val="334155"/>
          </a:solidFill>
          <a:ln w="12700">
            <a:solidFill>
              <a:srgbClr val="334155">
                <a:alpha val="0"/>
              </a:srgbClr>
            </a:solidFill>
            <a:prstDash val="solid"/>
          </a:ln>
        </p:spPr>
      </p:sp>
      <p:sp>
        <p:nvSpPr>
          <p:cNvPr id="61" name="Text 57"/>
          <p:cNvSpPr txBox="1"/>
          <p:nvPr/>
        </p:nvSpPr>
        <p:spPr>
          <a:xfrm>
            <a:off x="8182051" y="914400"/>
            <a:ext cx="62910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AgriCell</a:t>
            </a:r>
            <a:endParaRPr lang="en-US" sz="900" dirty="0"/>
          </a:p>
        </p:txBody>
      </p:sp>
      <p:sp>
        <p:nvSpPr>
          <p:cNvPr id="62" name="Text 58"/>
          <p:cNvSpPr txBox="1"/>
          <p:nvPr/>
        </p:nvSpPr>
        <p:spPr>
          <a:xfrm>
            <a:off x="10501884" y="914400"/>
            <a:ext cx="21762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 3G</a:t>
            </a:r>
            <a:endParaRPr lang="en-US" sz="900" dirty="0"/>
          </a:p>
        </p:txBody>
      </p:sp>
      <p:pic>
        <p:nvPicPr>
          <p:cNvPr id="63" name="Image 2" descr="preencoded.png"/>
          <p:cNvPicPr>
            <a:picLocks noChangeAspect="1"/>
          </p:cNvPicPr>
          <p:nvPr/>
        </p:nvPicPr>
        <p:blipFill>
          <a:blip r:embed="rId5"/>
          <a:srcRect t="-80" b="-80"/>
          <a:stretch/>
        </p:blipFill>
        <p:spPr>
          <a:xfrm>
            <a:off x="10290658" y="938174"/>
            <a:ext cx="142646" cy="114300"/>
          </a:xfrm>
          <a:prstGeom prst="rect">
            <a:avLst/>
          </a:prstGeom>
        </p:spPr>
      </p:pic>
      <p:sp>
        <p:nvSpPr>
          <p:cNvPr id="64" name="Shape 59"/>
          <p:cNvSpPr/>
          <p:nvPr/>
        </p:nvSpPr>
        <p:spPr>
          <a:xfrm>
            <a:off x="8182051" y="1695298"/>
            <a:ext cx="2457907" cy="9144"/>
          </a:xfrm>
          <a:prstGeom prst="rect">
            <a:avLst/>
          </a:prstGeom>
          <a:solidFill>
            <a:srgbClr val="4ADE80"/>
          </a:solidFill>
          <a:ln w="12700">
            <a:solidFill>
              <a:srgbClr val="4ADE80">
                <a:alpha val="0"/>
              </a:srgbClr>
            </a:solidFill>
            <a:prstDash val="solid"/>
          </a:ln>
        </p:spPr>
      </p:sp>
      <p:sp>
        <p:nvSpPr>
          <p:cNvPr id="65" name="Text 60"/>
          <p:cNvSpPr txBox="1"/>
          <p:nvPr/>
        </p:nvSpPr>
        <p:spPr>
          <a:xfrm>
            <a:off x="8143646" y="1380744"/>
            <a:ext cx="2533802" cy="2203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4ADE8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AgriLink Menu</a:t>
            </a:r>
            <a:endParaRPr lang="en-US" sz="1100" dirty="0"/>
          </a:p>
        </p:txBody>
      </p:sp>
      <p:sp>
        <p:nvSpPr>
          <p:cNvPr id="66" name="Text 61"/>
          <p:cNvSpPr txBox="1"/>
          <p:nvPr/>
        </p:nvSpPr>
        <p:spPr>
          <a:xfrm>
            <a:off x="8182051" y="1843430"/>
            <a:ext cx="25557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ACC1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1.</a:t>
            </a:r>
            <a:r>
              <a:rPr lang="en-US" sz="1100" dirty="0">
                <a:solidFill>
                  <a:srgbClr val="E2E8F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 Crop Advisory</a:t>
            </a:r>
            <a:endParaRPr lang="en-US" sz="1100" dirty="0"/>
          </a:p>
        </p:txBody>
      </p:sp>
      <p:sp>
        <p:nvSpPr>
          <p:cNvPr id="67" name="Text 62"/>
          <p:cNvSpPr txBox="1"/>
          <p:nvPr/>
        </p:nvSpPr>
        <p:spPr>
          <a:xfrm>
            <a:off x="8182051" y="1843430"/>
            <a:ext cx="2670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ACC1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1.</a:t>
            </a:r>
            <a:endParaRPr lang="en-US" sz="1100" dirty="0"/>
          </a:p>
        </p:txBody>
      </p:sp>
      <p:sp>
        <p:nvSpPr>
          <p:cNvPr id="68" name="Text 63"/>
          <p:cNvSpPr txBox="1"/>
          <p:nvPr/>
        </p:nvSpPr>
        <p:spPr>
          <a:xfrm>
            <a:off x="8182051" y="2115007"/>
            <a:ext cx="25557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ACC1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2.</a:t>
            </a:r>
            <a:r>
              <a:rPr lang="en-US" sz="1100" dirty="0">
                <a:solidFill>
                  <a:srgbClr val="E2E8F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 Livestock Tips</a:t>
            </a:r>
            <a:endParaRPr lang="en-US" sz="1100" dirty="0"/>
          </a:p>
        </p:txBody>
      </p:sp>
      <p:sp>
        <p:nvSpPr>
          <p:cNvPr id="69" name="Text 64"/>
          <p:cNvSpPr txBox="1"/>
          <p:nvPr/>
        </p:nvSpPr>
        <p:spPr>
          <a:xfrm>
            <a:off x="8182051" y="2115007"/>
            <a:ext cx="2670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ACC1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2.</a:t>
            </a:r>
            <a:endParaRPr lang="en-US" sz="1100" dirty="0"/>
          </a:p>
        </p:txBody>
      </p:sp>
      <p:sp>
        <p:nvSpPr>
          <p:cNvPr id="70" name="Text 65"/>
          <p:cNvSpPr txBox="1"/>
          <p:nvPr/>
        </p:nvSpPr>
        <p:spPr>
          <a:xfrm>
            <a:off x="8182051" y="2385670"/>
            <a:ext cx="25557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ACC1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3.</a:t>
            </a:r>
            <a:r>
              <a:rPr lang="en-US" sz="1100" dirty="0">
                <a:solidFill>
                  <a:srgbClr val="E2E8F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 Market Prices</a:t>
            </a:r>
            <a:endParaRPr lang="en-US" sz="1100" dirty="0"/>
          </a:p>
        </p:txBody>
      </p:sp>
      <p:sp>
        <p:nvSpPr>
          <p:cNvPr id="71" name="Text 66"/>
          <p:cNvSpPr txBox="1"/>
          <p:nvPr/>
        </p:nvSpPr>
        <p:spPr>
          <a:xfrm>
            <a:off x="8182051" y="2385670"/>
            <a:ext cx="2670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ACC1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3.</a:t>
            </a:r>
            <a:endParaRPr lang="en-US" sz="1100" dirty="0"/>
          </a:p>
        </p:txBody>
      </p:sp>
      <p:sp>
        <p:nvSpPr>
          <p:cNvPr id="72" name="Text 67"/>
          <p:cNvSpPr txBox="1"/>
          <p:nvPr/>
        </p:nvSpPr>
        <p:spPr>
          <a:xfrm>
            <a:off x="8182051" y="2657246"/>
            <a:ext cx="25557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ACC1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4.</a:t>
            </a:r>
            <a:r>
              <a:rPr lang="en-US" sz="1100" dirty="0">
                <a:solidFill>
                  <a:srgbClr val="E2E8F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 Weather Information</a:t>
            </a:r>
            <a:endParaRPr lang="en-US" sz="1100" dirty="0"/>
          </a:p>
        </p:txBody>
      </p:sp>
      <p:sp>
        <p:nvSpPr>
          <p:cNvPr id="73" name="Text 68"/>
          <p:cNvSpPr txBox="1"/>
          <p:nvPr/>
        </p:nvSpPr>
        <p:spPr>
          <a:xfrm>
            <a:off x="8182051" y="2657246"/>
            <a:ext cx="2670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ACC1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4.</a:t>
            </a:r>
            <a:endParaRPr lang="en-US" sz="1100" dirty="0"/>
          </a:p>
        </p:txBody>
      </p:sp>
      <p:sp>
        <p:nvSpPr>
          <p:cNvPr id="74" name="Text 69"/>
          <p:cNvSpPr txBox="1"/>
          <p:nvPr/>
        </p:nvSpPr>
        <p:spPr>
          <a:xfrm>
            <a:off x="8182051" y="2928823"/>
            <a:ext cx="25557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ACC1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5.</a:t>
            </a:r>
            <a:r>
              <a:rPr lang="en-US" sz="1100" dirty="0">
                <a:solidFill>
                  <a:srgbClr val="E2E8F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 Inputs &amp; Fertilizers</a:t>
            </a:r>
            <a:endParaRPr lang="en-US" sz="1100" dirty="0"/>
          </a:p>
        </p:txBody>
      </p:sp>
      <p:sp>
        <p:nvSpPr>
          <p:cNvPr id="75" name="Text 70"/>
          <p:cNvSpPr txBox="1"/>
          <p:nvPr/>
        </p:nvSpPr>
        <p:spPr>
          <a:xfrm>
            <a:off x="8182051" y="2928823"/>
            <a:ext cx="2670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ACC1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5.</a:t>
            </a:r>
            <a:endParaRPr lang="en-US" sz="1100" dirty="0"/>
          </a:p>
        </p:txBody>
      </p:sp>
      <p:sp>
        <p:nvSpPr>
          <p:cNvPr id="76" name="Text 71"/>
          <p:cNvSpPr txBox="1"/>
          <p:nvPr/>
        </p:nvSpPr>
        <p:spPr>
          <a:xfrm>
            <a:off x="8182051" y="3200400"/>
            <a:ext cx="25557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ACC1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6.</a:t>
            </a:r>
            <a:r>
              <a:rPr lang="en-US" sz="1100" dirty="0">
                <a:solidFill>
                  <a:srgbClr val="E2E8F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 Extension Services</a:t>
            </a:r>
            <a:endParaRPr lang="en-US" sz="1100" dirty="0"/>
          </a:p>
        </p:txBody>
      </p:sp>
      <p:sp>
        <p:nvSpPr>
          <p:cNvPr id="77" name="Text 72"/>
          <p:cNvSpPr txBox="1"/>
          <p:nvPr/>
        </p:nvSpPr>
        <p:spPr>
          <a:xfrm>
            <a:off x="8182051" y="3200400"/>
            <a:ext cx="2670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ACC1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6.</a:t>
            </a:r>
            <a:endParaRPr lang="en-US" sz="1100" dirty="0"/>
          </a:p>
        </p:txBody>
      </p:sp>
      <p:sp>
        <p:nvSpPr>
          <p:cNvPr id="78" name="Text 73"/>
          <p:cNvSpPr txBox="1"/>
          <p:nvPr/>
        </p:nvSpPr>
        <p:spPr>
          <a:xfrm>
            <a:off x="8182051" y="3471977"/>
            <a:ext cx="25557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ACC1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7.</a:t>
            </a:r>
            <a:r>
              <a:rPr lang="en-US" sz="1100" dirty="0">
                <a:solidFill>
                  <a:srgbClr val="E2E8F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 Language &amp; Settings</a:t>
            </a:r>
            <a:endParaRPr lang="en-US" sz="1100" dirty="0"/>
          </a:p>
        </p:txBody>
      </p:sp>
      <p:sp>
        <p:nvSpPr>
          <p:cNvPr id="79" name="Text 74"/>
          <p:cNvSpPr txBox="1"/>
          <p:nvPr/>
        </p:nvSpPr>
        <p:spPr>
          <a:xfrm>
            <a:off x="8182051" y="3471977"/>
            <a:ext cx="2670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ACC1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7.</a:t>
            </a:r>
            <a:endParaRPr lang="en-US" sz="1100" dirty="0"/>
          </a:p>
        </p:txBody>
      </p:sp>
      <p:sp>
        <p:nvSpPr>
          <p:cNvPr id="80" name="Text 75"/>
          <p:cNvSpPr txBox="1"/>
          <p:nvPr/>
        </p:nvSpPr>
        <p:spPr>
          <a:xfrm>
            <a:off x="8182051" y="3743554"/>
            <a:ext cx="25557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ACC1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8.</a:t>
            </a:r>
            <a:r>
              <a:rPr lang="en-US" sz="1100" dirty="0">
                <a:solidFill>
                  <a:srgbClr val="E2E8F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 Exit</a:t>
            </a:r>
            <a:endParaRPr lang="en-US" sz="1100" dirty="0"/>
          </a:p>
        </p:txBody>
      </p:sp>
      <p:sp>
        <p:nvSpPr>
          <p:cNvPr id="81" name="Text 76"/>
          <p:cNvSpPr txBox="1"/>
          <p:nvPr/>
        </p:nvSpPr>
        <p:spPr>
          <a:xfrm>
            <a:off x="8182051" y="3743554"/>
            <a:ext cx="2670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ACC1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8.</a:t>
            </a:r>
            <a:endParaRPr lang="en-US" sz="1100" dirty="0"/>
          </a:p>
        </p:txBody>
      </p:sp>
      <p:sp>
        <p:nvSpPr>
          <p:cNvPr id="82" name="Shape 77"/>
          <p:cNvSpPr/>
          <p:nvPr/>
        </p:nvSpPr>
        <p:spPr>
          <a:xfrm>
            <a:off x="8182051" y="4515307"/>
            <a:ext cx="2457907" cy="9144"/>
          </a:xfrm>
          <a:prstGeom prst="rect">
            <a:avLst/>
          </a:prstGeom>
          <a:solidFill>
            <a:srgbClr val="334155"/>
          </a:solidFill>
          <a:ln w="12700">
            <a:solidFill>
              <a:srgbClr val="334155">
                <a:alpha val="0"/>
              </a:srgbClr>
            </a:solidFill>
            <a:prstDash val="solid"/>
          </a:ln>
        </p:spPr>
      </p:sp>
      <p:sp>
        <p:nvSpPr>
          <p:cNvPr id="83" name="Text 78"/>
          <p:cNvSpPr txBox="1"/>
          <p:nvPr/>
        </p:nvSpPr>
        <p:spPr>
          <a:xfrm>
            <a:off x="8182051" y="4667098"/>
            <a:ext cx="25557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94A3B8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Select option:</a:t>
            </a:r>
            <a:endParaRPr lang="en-US" sz="1100" dirty="0"/>
          </a:p>
        </p:txBody>
      </p:sp>
      <p:sp>
        <p:nvSpPr>
          <p:cNvPr id="84" name="Text 79"/>
          <p:cNvSpPr txBox="1"/>
          <p:nvPr/>
        </p:nvSpPr>
        <p:spPr>
          <a:xfrm>
            <a:off x="8182051" y="4957877"/>
            <a:ext cx="255574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_</a:t>
            </a:r>
            <a:endParaRPr lang="en-US" sz="1300" dirty="0"/>
          </a:p>
        </p:txBody>
      </p:sp>
      <p:sp>
        <p:nvSpPr>
          <p:cNvPr id="85" name="Shape 80"/>
          <p:cNvSpPr/>
          <p:nvPr/>
        </p:nvSpPr>
        <p:spPr>
          <a:xfrm>
            <a:off x="8332927" y="5020970"/>
            <a:ext cx="95098" cy="171907"/>
          </a:xfrm>
          <a:prstGeom prst="rect">
            <a:avLst/>
          </a:prstGeom>
          <a:solidFill>
            <a:srgbClr val="4ADE80">
              <a:alpha val="51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6" name="Text 81"/>
          <p:cNvSpPr txBox="1"/>
          <p:nvPr/>
        </p:nvSpPr>
        <p:spPr>
          <a:xfrm>
            <a:off x="8182051" y="5934456"/>
            <a:ext cx="4956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3C5FD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Cancel</a:t>
            </a:r>
            <a:endParaRPr lang="en-US" sz="900" dirty="0"/>
          </a:p>
        </p:txBody>
      </p:sp>
      <p:sp>
        <p:nvSpPr>
          <p:cNvPr id="87" name="Text 82"/>
          <p:cNvSpPr txBox="1"/>
          <p:nvPr/>
        </p:nvSpPr>
        <p:spPr>
          <a:xfrm>
            <a:off x="10364724" y="5934456"/>
            <a:ext cx="3529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3C5FD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Send</a:t>
            </a:r>
            <a:endParaRPr lang="en-US" sz="900" dirty="0"/>
          </a:p>
        </p:txBody>
      </p:sp>
      <p:pic>
        <p:nvPicPr>
          <p:cNvPr id="88" name="Image 3" descr="preencoded.png"/>
          <p:cNvPicPr>
            <a:picLocks noChangeAspect="1"/>
          </p:cNvPicPr>
          <p:nvPr/>
        </p:nvPicPr>
        <p:blipFill>
          <a:blip r:embed="rId6"/>
          <a:srcRect l="-96" r="-96"/>
          <a:stretch/>
        </p:blipFill>
        <p:spPr>
          <a:xfrm>
            <a:off x="8934602" y="562356"/>
            <a:ext cx="952805" cy="190195"/>
          </a:xfrm>
          <a:prstGeom prst="rect">
            <a:avLst/>
          </a:prstGeom>
        </p:spPr>
      </p:pic>
      <p:pic>
        <p:nvPicPr>
          <p:cNvPr id="89" name="Image 4" descr="preencoded.png"/>
          <p:cNvPicPr>
            <a:picLocks noChangeAspect="1"/>
          </p:cNvPicPr>
          <p:nvPr/>
        </p:nvPicPr>
        <p:blipFill>
          <a:blip r:embed="rId7"/>
          <a:srcRect t="-1" b="-1"/>
          <a:stretch/>
        </p:blipFill>
        <p:spPr>
          <a:xfrm>
            <a:off x="0" y="6743700"/>
            <a:ext cx="12191695" cy="114300"/>
          </a:xfrm>
          <a:prstGeom prst="rect">
            <a:avLst/>
          </a:prstGeom>
        </p:spPr>
      </p:pic>
      <p:sp>
        <p:nvSpPr>
          <p:cNvPr id="90" name="Shape 83"/>
          <p:cNvSpPr/>
          <p:nvPr/>
        </p:nvSpPr>
        <p:spPr>
          <a:xfrm>
            <a:off x="571500" y="6334049"/>
            <a:ext cx="286207" cy="286207"/>
          </a:xfrm>
          <a:prstGeom prst="rect">
            <a:avLst/>
          </a:prstGeom>
          <a:noFill/>
          <a:ln/>
        </p:spPr>
      </p:sp>
      <p:sp>
        <p:nvSpPr>
          <p:cNvPr id="91" name="Text 84"/>
          <p:cNvSpPr/>
          <p:nvPr/>
        </p:nvSpPr>
        <p:spPr>
          <a:xfrm>
            <a:off x="571500" y="6334049"/>
            <a:ext cx="286207" cy="286207"/>
          </a:xfrm>
          <a:prstGeom prst="rect">
            <a:avLst/>
          </a:prstGeom>
          <a:solidFill>
            <a:srgbClr val="22C55E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06</a:t>
            </a:r>
            <a:endParaRPr lang="en-US" sz="1000" dirty="0"/>
          </a:p>
        </p:txBody>
      </p:sp>
      <p:sp>
        <p:nvSpPr>
          <p:cNvPr id="92" name="Text 85"/>
          <p:cNvSpPr txBox="1"/>
          <p:nvPr/>
        </p:nvSpPr>
        <p:spPr>
          <a:xfrm>
            <a:off x="1000354" y="6377026"/>
            <a:ext cx="223845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Menu Structure &amp; Navigation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3000"/>
          </a:blip>
          <a:srcRect/>
          <a:stretch/>
        </p:blipFill>
        <p:spPr>
          <a:xfrm>
            <a:off x="9334195" y="4000500"/>
            <a:ext cx="2857500" cy="2857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10000" r="10000"/>
          <a:stretch/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4924044" y="0"/>
            <a:ext cx="571500" cy="6858000"/>
          </a:xfrm>
          <a:custGeom>
            <a:avLst/>
            <a:gdLst/>
            <a:ahLst/>
            <a:cxnLst/>
            <a:rect l="l" t="t" r="r" b="b"/>
            <a:pathLst>
              <a:path w="571500" h="6858000">
                <a:moveTo>
                  <a:pt x="571500" y="0"/>
                </a:moveTo>
                <a:lnTo>
                  <a:pt x="0" y="0"/>
                </a:lnTo>
                <a:lnTo>
                  <a:pt x="571500" y="685800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4"/>
          <p:cNvSpPr txBox="1"/>
          <p:nvPr/>
        </p:nvSpPr>
        <p:spPr>
          <a:xfrm>
            <a:off x="5962802" y="508406"/>
            <a:ext cx="5907938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1A202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Crop Advisory </a:t>
            </a:r>
            <a:r>
              <a:rPr lang="en-US" sz="3300" b="1" dirty="0">
                <a:solidFill>
                  <a:srgbClr val="0596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Services</a:t>
            </a:r>
            <a:endParaRPr lang="en-US" sz="3300" dirty="0"/>
          </a:p>
        </p:txBody>
      </p:sp>
      <p:sp>
        <p:nvSpPr>
          <p:cNvPr id="9" name="Shape 5"/>
          <p:cNvSpPr/>
          <p:nvPr/>
        </p:nvSpPr>
        <p:spPr>
          <a:xfrm>
            <a:off x="5962802" y="1512418"/>
            <a:ext cx="5514746" cy="19202"/>
          </a:xfrm>
          <a:prstGeom prst="rect">
            <a:avLst/>
          </a:prstGeom>
          <a:solidFill>
            <a:srgbClr val="BBF7D0"/>
          </a:solidFill>
          <a:ln w="12700">
            <a:solidFill>
              <a:srgbClr val="BBF7D0">
                <a:alpha val="0"/>
              </a:srgbClr>
            </a:solidFill>
            <a:prstDash val="solid"/>
          </a:ln>
        </p:spPr>
      </p:sp>
      <p:sp>
        <p:nvSpPr>
          <p:cNvPr id="10" name="Text 6"/>
          <p:cNvSpPr txBox="1"/>
          <p:nvPr/>
        </p:nvSpPr>
        <p:spPr>
          <a:xfrm>
            <a:off x="5962802" y="1112825"/>
            <a:ext cx="5591556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6A3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Actionable guidance for higher yields and sustainable farming</a:t>
            </a:r>
            <a:endParaRPr lang="en-US" sz="1300" dirty="0"/>
          </a:p>
        </p:txBody>
      </p:sp>
      <p:sp>
        <p:nvSpPr>
          <p:cNvPr id="11" name="Shape 7"/>
          <p:cNvSpPr/>
          <p:nvPr/>
        </p:nvSpPr>
        <p:spPr>
          <a:xfrm>
            <a:off x="5962802" y="1912925"/>
            <a:ext cx="2714854" cy="1076249"/>
          </a:xfrm>
          <a:prstGeom prst="roundRect">
            <a:avLst>
              <a:gd name="adj" fmla="val 902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05449" y="2055571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6219749" y="2159813"/>
            <a:ext cx="152705" cy="171907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6629400" y="2055571"/>
            <a:ext cx="1981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Planting Guide</a:t>
            </a:r>
            <a:endParaRPr lang="en-US" sz="1200" dirty="0"/>
          </a:p>
        </p:txBody>
      </p:sp>
      <p:sp>
        <p:nvSpPr>
          <p:cNvPr id="15" name="Text 10"/>
          <p:cNvSpPr txBox="1"/>
          <p:nvPr/>
        </p:nvSpPr>
        <p:spPr>
          <a:xfrm>
            <a:off x="6629400" y="2322576"/>
            <a:ext cx="1981505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Recommended planting periods tailored to local seasonal rainfall patterns.</a:t>
            </a:r>
            <a:endParaRPr lang="en-US" sz="900" dirty="0"/>
          </a:p>
        </p:txBody>
      </p:sp>
      <p:sp>
        <p:nvSpPr>
          <p:cNvPr id="16" name="Shape 11"/>
          <p:cNvSpPr/>
          <p:nvPr/>
        </p:nvSpPr>
        <p:spPr>
          <a:xfrm>
            <a:off x="8906256" y="1912925"/>
            <a:ext cx="2714854" cy="1076249"/>
          </a:xfrm>
          <a:prstGeom prst="roundRect">
            <a:avLst>
              <a:gd name="adj" fmla="val 902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7" name="Shape 12"/>
          <p:cNvSpPr/>
          <p:nvPr/>
        </p:nvSpPr>
        <p:spPr>
          <a:xfrm>
            <a:off x="9048902" y="2055571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153144" y="2159813"/>
            <a:ext cx="171907" cy="171907"/>
          </a:xfrm>
          <a:prstGeom prst="rect">
            <a:avLst/>
          </a:prstGeom>
        </p:spPr>
      </p:pic>
      <p:sp>
        <p:nvSpPr>
          <p:cNvPr id="19" name="Text 13"/>
          <p:cNvSpPr txBox="1"/>
          <p:nvPr/>
        </p:nvSpPr>
        <p:spPr>
          <a:xfrm>
            <a:off x="9572854" y="2055571"/>
            <a:ext cx="1981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Seed Varieties</a:t>
            </a:r>
            <a:endParaRPr lang="en-US" sz="1200" dirty="0"/>
          </a:p>
        </p:txBody>
      </p:sp>
      <p:sp>
        <p:nvSpPr>
          <p:cNvPr id="20" name="Text 14"/>
          <p:cNvSpPr txBox="1"/>
          <p:nvPr/>
        </p:nvSpPr>
        <p:spPr>
          <a:xfrm>
            <a:off x="9572854" y="2322576"/>
            <a:ext cx="1981505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Information on high-yield, drought-resistant, and climate-smart seed options.</a:t>
            </a:r>
            <a:endParaRPr lang="en-US" sz="900" dirty="0"/>
          </a:p>
        </p:txBody>
      </p:sp>
      <p:sp>
        <p:nvSpPr>
          <p:cNvPr id="21" name="Shape 15"/>
          <p:cNvSpPr/>
          <p:nvPr/>
        </p:nvSpPr>
        <p:spPr>
          <a:xfrm>
            <a:off x="5962802" y="3214116"/>
            <a:ext cx="2714854" cy="1076249"/>
          </a:xfrm>
          <a:prstGeom prst="roundRect">
            <a:avLst>
              <a:gd name="adj" fmla="val 902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2" name="Shape 16"/>
          <p:cNvSpPr/>
          <p:nvPr/>
        </p:nvSpPr>
        <p:spPr>
          <a:xfrm>
            <a:off x="6105449" y="3356762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210605" y="3461004"/>
            <a:ext cx="171907" cy="171907"/>
          </a:xfrm>
          <a:prstGeom prst="rect">
            <a:avLst/>
          </a:prstGeom>
        </p:spPr>
      </p:pic>
      <p:sp>
        <p:nvSpPr>
          <p:cNvPr id="24" name="Text 17"/>
          <p:cNvSpPr txBox="1"/>
          <p:nvPr/>
        </p:nvSpPr>
        <p:spPr>
          <a:xfrm>
            <a:off x="6629400" y="3356762"/>
            <a:ext cx="1981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Spacing &amp; Methods</a:t>
            </a:r>
            <a:endParaRPr lang="en-US" sz="1200" dirty="0"/>
          </a:p>
        </p:txBody>
      </p:sp>
      <p:sp>
        <p:nvSpPr>
          <p:cNvPr id="25" name="Text 18"/>
          <p:cNvSpPr txBox="1"/>
          <p:nvPr/>
        </p:nvSpPr>
        <p:spPr>
          <a:xfrm>
            <a:off x="6629400" y="3623767"/>
            <a:ext cx="1981505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Optimal crop spacing techniques to maximize density and land usage.</a:t>
            </a:r>
            <a:endParaRPr lang="en-US" sz="900" dirty="0"/>
          </a:p>
        </p:txBody>
      </p:sp>
      <p:sp>
        <p:nvSpPr>
          <p:cNvPr id="26" name="Shape 19"/>
          <p:cNvSpPr/>
          <p:nvPr/>
        </p:nvSpPr>
        <p:spPr>
          <a:xfrm>
            <a:off x="8906256" y="3214116"/>
            <a:ext cx="2714854" cy="1076249"/>
          </a:xfrm>
          <a:prstGeom prst="roundRect">
            <a:avLst>
              <a:gd name="adj" fmla="val 902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7" name="Shape 20"/>
          <p:cNvSpPr/>
          <p:nvPr/>
        </p:nvSpPr>
        <p:spPr>
          <a:xfrm>
            <a:off x="9048902" y="3356762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 r:embed="rId8"/>
          <a:srcRect l="-760" r="-760"/>
          <a:stretch/>
        </p:blipFill>
        <p:spPr>
          <a:xfrm>
            <a:off x="9163202" y="3461004"/>
            <a:ext cx="152705" cy="171907"/>
          </a:xfrm>
          <a:prstGeom prst="rect">
            <a:avLst/>
          </a:prstGeom>
        </p:spPr>
      </p:pic>
      <p:sp>
        <p:nvSpPr>
          <p:cNvPr id="29" name="Text 21"/>
          <p:cNvSpPr txBox="1"/>
          <p:nvPr/>
        </p:nvSpPr>
        <p:spPr>
          <a:xfrm>
            <a:off x="9572854" y="3356762"/>
            <a:ext cx="21552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Fertilizer Application</a:t>
            </a:r>
            <a:endParaRPr lang="en-US" sz="1200" dirty="0"/>
          </a:p>
        </p:txBody>
      </p:sp>
      <p:sp>
        <p:nvSpPr>
          <p:cNvPr id="30" name="Text 22"/>
          <p:cNvSpPr txBox="1"/>
          <p:nvPr/>
        </p:nvSpPr>
        <p:spPr>
          <a:xfrm>
            <a:off x="9572854" y="3623767"/>
            <a:ext cx="1981505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Precise guidance on fertilizer types and optimal application timing.</a:t>
            </a:r>
            <a:endParaRPr lang="en-US" sz="900" dirty="0"/>
          </a:p>
        </p:txBody>
      </p:sp>
      <p:sp>
        <p:nvSpPr>
          <p:cNvPr id="31" name="Shape 23"/>
          <p:cNvSpPr/>
          <p:nvPr/>
        </p:nvSpPr>
        <p:spPr>
          <a:xfrm>
            <a:off x="5962802" y="4515307"/>
            <a:ext cx="2714854" cy="1076249"/>
          </a:xfrm>
          <a:prstGeom prst="roundRect">
            <a:avLst>
              <a:gd name="adj" fmla="val 902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2" name="Shape 24"/>
          <p:cNvSpPr/>
          <p:nvPr/>
        </p:nvSpPr>
        <p:spPr>
          <a:xfrm>
            <a:off x="6105449" y="4657954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210605" y="4762195"/>
            <a:ext cx="171907" cy="171907"/>
          </a:xfrm>
          <a:prstGeom prst="rect">
            <a:avLst/>
          </a:prstGeom>
        </p:spPr>
      </p:pic>
      <p:sp>
        <p:nvSpPr>
          <p:cNvPr id="34" name="Text 25"/>
          <p:cNvSpPr txBox="1"/>
          <p:nvPr/>
        </p:nvSpPr>
        <p:spPr>
          <a:xfrm>
            <a:off x="6629400" y="4657954"/>
            <a:ext cx="1981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Pest ID</a:t>
            </a:r>
            <a:endParaRPr lang="en-US" sz="1200" dirty="0"/>
          </a:p>
        </p:txBody>
      </p:sp>
      <p:sp>
        <p:nvSpPr>
          <p:cNvPr id="35" name="Text 26"/>
          <p:cNvSpPr txBox="1"/>
          <p:nvPr/>
        </p:nvSpPr>
        <p:spPr>
          <a:xfrm>
            <a:off x="6629400" y="4924958"/>
            <a:ext cx="1981505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Simple descriptors to help farmers identify common pests and crop diseases.</a:t>
            </a:r>
            <a:endParaRPr lang="en-US" sz="900" dirty="0"/>
          </a:p>
        </p:txBody>
      </p:sp>
      <p:sp>
        <p:nvSpPr>
          <p:cNvPr id="36" name="Shape 27"/>
          <p:cNvSpPr/>
          <p:nvPr/>
        </p:nvSpPr>
        <p:spPr>
          <a:xfrm>
            <a:off x="8906256" y="4515307"/>
            <a:ext cx="2714854" cy="1076249"/>
          </a:xfrm>
          <a:prstGeom prst="roundRect">
            <a:avLst>
              <a:gd name="adj" fmla="val 902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7" name="Shape 28"/>
          <p:cNvSpPr/>
          <p:nvPr/>
        </p:nvSpPr>
        <p:spPr>
          <a:xfrm>
            <a:off x="9048902" y="4657954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8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153144" y="4762195"/>
            <a:ext cx="171907" cy="171907"/>
          </a:xfrm>
          <a:prstGeom prst="rect">
            <a:avLst/>
          </a:prstGeom>
        </p:spPr>
      </p:pic>
      <p:sp>
        <p:nvSpPr>
          <p:cNvPr id="39" name="Text 29"/>
          <p:cNvSpPr txBox="1"/>
          <p:nvPr/>
        </p:nvSpPr>
        <p:spPr>
          <a:xfrm>
            <a:off x="9572854" y="4657954"/>
            <a:ext cx="1981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Control Measures</a:t>
            </a:r>
            <a:endParaRPr lang="en-US" sz="1200" dirty="0"/>
          </a:p>
        </p:txBody>
      </p:sp>
      <p:sp>
        <p:nvSpPr>
          <p:cNvPr id="40" name="Text 30"/>
          <p:cNvSpPr txBox="1"/>
          <p:nvPr/>
        </p:nvSpPr>
        <p:spPr>
          <a:xfrm>
            <a:off x="9572854" y="4924958"/>
            <a:ext cx="1981505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Integrated pest management strategies and prevention tips.</a:t>
            </a:r>
            <a:endParaRPr lang="en-US" sz="900" dirty="0"/>
          </a:p>
        </p:txBody>
      </p:sp>
      <p:sp>
        <p:nvSpPr>
          <p:cNvPr id="41" name="Shape 31"/>
          <p:cNvSpPr/>
          <p:nvPr/>
        </p:nvSpPr>
        <p:spPr>
          <a:xfrm>
            <a:off x="5962802" y="5892394"/>
            <a:ext cx="38405" cy="457200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</p:sp>
      <p:sp>
        <p:nvSpPr>
          <p:cNvPr id="42" name="Text 32"/>
          <p:cNvSpPr txBox="1"/>
          <p:nvPr/>
        </p:nvSpPr>
        <p:spPr>
          <a:xfrm>
            <a:off x="6152998" y="5892394"/>
            <a:ext cx="55440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"Delivered concisely via USSD screens to support better decision-making in the field."</a:t>
            </a:r>
            <a:endParaRPr lang="en-US" sz="1200" dirty="0"/>
          </a:p>
        </p:txBody>
      </p:sp>
      <p:sp>
        <p:nvSpPr>
          <p:cNvPr id="43" name="Text 33"/>
          <p:cNvSpPr txBox="1"/>
          <p:nvPr/>
        </p:nvSpPr>
        <p:spPr>
          <a:xfrm>
            <a:off x="10269626" y="6329477"/>
            <a:ext cx="107716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Crop Advisory</a:t>
            </a:r>
            <a:endParaRPr lang="en-US" sz="1000" dirty="0"/>
          </a:p>
        </p:txBody>
      </p:sp>
      <p:sp>
        <p:nvSpPr>
          <p:cNvPr id="44" name="Shape 34"/>
          <p:cNvSpPr/>
          <p:nvPr/>
        </p:nvSpPr>
        <p:spPr>
          <a:xfrm>
            <a:off x="11334902" y="6286500"/>
            <a:ext cx="286207" cy="286207"/>
          </a:xfrm>
          <a:prstGeom prst="rect">
            <a:avLst/>
          </a:prstGeom>
          <a:noFill/>
          <a:ln/>
        </p:spPr>
      </p:sp>
      <p:sp>
        <p:nvSpPr>
          <p:cNvPr id="45" name="Text 35"/>
          <p:cNvSpPr/>
          <p:nvPr/>
        </p:nvSpPr>
        <p:spPr>
          <a:xfrm>
            <a:off x="11334902" y="6286500"/>
            <a:ext cx="286207" cy="286207"/>
          </a:xfrm>
          <a:prstGeom prst="rect">
            <a:avLst/>
          </a:prstGeom>
          <a:solidFill>
            <a:srgbClr val="22C55E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3000"/>
          </a:blip>
          <a:srcRect/>
          <a:stretch/>
        </p:blipFill>
        <p:spPr>
          <a:xfrm>
            <a:off x="9334195" y="4000500"/>
            <a:ext cx="2857500" cy="2857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27469" r="27469"/>
          <a:stretch/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4924044" y="0"/>
            <a:ext cx="571500" cy="6858000"/>
          </a:xfrm>
          <a:custGeom>
            <a:avLst/>
            <a:gdLst/>
            <a:ahLst/>
            <a:cxnLst/>
            <a:rect l="l" t="t" r="r" b="b"/>
            <a:pathLst>
              <a:path w="571500" h="6858000">
                <a:moveTo>
                  <a:pt x="571500" y="0"/>
                </a:moveTo>
                <a:lnTo>
                  <a:pt x="0" y="0"/>
                </a:lnTo>
                <a:lnTo>
                  <a:pt x="571500" y="685800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4"/>
          <p:cNvSpPr txBox="1"/>
          <p:nvPr/>
        </p:nvSpPr>
        <p:spPr>
          <a:xfrm>
            <a:off x="5962802" y="622706"/>
            <a:ext cx="5848502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1A202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Livestock </a:t>
            </a:r>
            <a:r>
              <a:rPr lang="en-US" sz="3300" b="1" dirty="0">
                <a:solidFill>
                  <a:srgbClr val="0596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Support</a:t>
            </a:r>
            <a:endParaRPr lang="en-US" sz="3300" dirty="0"/>
          </a:p>
        </p:txBody>
      </p:sp>
      <p:sp>
        <p:nvSpPr>
          <p:cNvPr id="9" name="Shape 5"/>
          <p:cNvSpPr/>
          <p:nvPr/>
        </p:nvSpPr>
        <p:spPr>
          <a:xfrm>
            <a:off x="5962802" y="1625803"/>
            <a:ext cx="4972507" cy="19202"/>
          </a:xfrm>
          <a:prstGeom prst="rect">
            <a:avLst/>
          </a:prstGeom>
          <a:solidFill>
            <a:srgbClr val="BBF7D0"/>
          </a:solidFill>
          <a:ln w="12700">
            <a:solidFill>
              <a:srgbClr val="BBF7D0">
                <a:alpha val="0"/>
              </a:srgbClr>
            </a:solidFill>
            <a:prstDash val="solid"/>
          </a:ln>
        </p:spPr>
      </p:sp>
      <p:sp>
        <p:nvSpPr>
          <p:cNvPr id="10" name="Text 6"/>
          <p:cNvSpPr txBox="1"/>
          <p:nvPr/>
        </p:nvSpPr>
        <p:spPr>
          <a:xfrm>
            <a:off x="5962802" y="1226210"/>
            <a:ext cx="5048402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6A3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Practical advice to improve herd health and productivity</a:t>
            </a:r>
            <a:endParaRPr lang="en-US" sz="1300" dirty="0"/>
          </a:p>
        </p:txBody>
      </p:sp>
      <p:sp>
        <p:nvSpPr>
          <p:cNvPr id="11" name="Shape 7"/>
          <p:cNvSpPr/>
          <p:nvPr/>
        </p:nvSpPr>
        <p:spPr>
          <a:xfrm>
            <a:off x="5962802" y="2026310"/>
            <a:ext cx="2714854" cy="1076249"/>
          </a:xfrm>
          <a:prstGeom prst="roundRect">
            <a:avLst>
              <a:gd name="adj" fmla="val 902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05449" y="2169871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Text 9"/>
          <p:cNvSpPr txBox="1"/>
          <p:nvPr/>
        </p:nvSpPr>
        <p:spPr>
          <a:xfrm>
            <a:off x="6629400" y="2169871"/>
            <a:ext cx="1981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Feeding Guidelines</a:t>
            </a:r>
            <a:endParaRPr lang="en-US" sz="1200" dirty="0"/>
          </a:p>
        </p:txBody>
      </p:sp>
      <p:sp>
        <p:nvSpPr>
          <p:cNvPr id="14" name="Text 10"/>
          <p:cNvSpPr txBox="1"/>
          <p:nvPr/>
        </p:nvSpPr>
        <p:spPr>
          <a:xfrm>
            <a:off x="6629400" y="2435962"/>
            <a:ext cx="1981505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Nutritional advice for different growth stages to maximize weight gain and health.</a:t>
            </a:r>
            <a:endParaRPr lang="en-US" sz="900" dirty="0"/>
          </a:p>
        </p:txBody>
      </p:sp>
      <p:sp>
        <p:nvSpPr>
          <p:cNvPr id="15" name="Shape 11"/>
          <p:cNvSpPr/>
          <p:nvPr/>
        </p:nvSpPr>
        <p:spPr>
          <a:xfrm>
            <a:off x="8906256" y="2026310"/>
            <a:ext cx="2714854" cy="1076249"/>
          </a:xfrm>
          <a:prstGeom prst="roundRect">
            <a:avLst>
              <a:gd name="adj" fmla="val 902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9048902" y="2169871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53144" y="2274113"/>
            <a:ext cx="171907" cy="171907"/>
          </a:xfrm>
          <a:prstGeom prst="rect">
            <a:avLst/>
          </a:prstGeom>
        </p:spPr>
      </p:pic>
      <p:sp>
        <p:nvSpPr>
          <p:cNvPr id="18" name="Text 13"/>
          <p:cNvSpPr txBox="1"/>
          <p:nvPr/>
        </p:nvSpPr>
        <p:spPr>
          <a:xfrm>
            <a:off x="9572854" y="2169871"/>
            <a:ext cx="1981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Disease Prevention</a:t>
            </a:r>
            <a:endParaRPr lang="en-US" sz="1200" dirty="0"/>
          </a:p>
        </p:txBody>
      </p:sp>
      <p:sp>
        <p:nvSpPr>
          <p:cNvPr id="19" name="Text 14"/>
          <p:cNvSpPr txBox="1"/>
          <p:nvPr/>
        </p:nvSpPr>
        <p:spPr>
          <a:xfrm>
            <a:off x="9572854" y="2435962"/>
            <a:ext cx="1981505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Early identification of symptoms and preventative measures for common diseases.</a:t>
            </a:r>
            <a:endParaRPr lang="en-US" sz="900" dirty="0"/>
          </a:p>
        </p:txBody>
      </p:sp>
      <p:sp>
        <p:nvSpPr>
          <p:cNvPr id="20" name="Shape 15"/>
          <p:cNvSpPr/>
          <p:nvPr/>
        </p:nvSpPr>
        <p:spPr>
          <a:xfrm>
            <a:off x="5962802" y="3327502"/>
            <a:ext cx="2714854" cy="1076249"/>
          </a:xfrm>
          <a:prstGeom prst="roundRect">
            <a:avLst>
              <a:gd name="adj" fmla="val 902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1" name="Shape 16"/>
          <p:cNvSpPr/>
          <p:nvPr/>
        </p:nvSpPr>
        <p:spPr>
          <a:xfrm>
            <a:off x="6105449" y="3471062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10605" y="3575304"/>
            <a:ext cx="171907" cy="171907"/>
          </a:xfrm>
          <a:prstGeom prst="rect">
            <a:avLst/>
          </a:prstGeom>
        </p:spPr>
      </p:pic>
      <p:sp>
        <p:nvSpPr>
          <p:cNvPr id="23" name="Text 17"/>
          <p:cNvSpPr txBox="1"/>
          <p:nvPr/>
        </p:nvSpPr>
        <p:spPr>
          <a:xfrm>
            <a:off x="6629400" y="3471062"/>
            <a:ext cx="20610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Vaccination Schedules</a:t>
            </a:r>
            <a:endParaRPr lang="en-US" sz="1200" dirty="0"/>
          </a:p>
        </p:txBody>
      </p:sp>
      <p:sp>
        <p:nvSpPr>
          <p:cNvPr id="24" name="Text 18"/>
          <p:cNvSpPr txBox="1"/>
          <p:nvPr/>
        </p:nvSpPr>
        <p:spPr>
          <a:xfrm>
            <a:off x="6629400" y="3737153"/>
            <a:ext cx="1981505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Timely alerts and calendars for essential livestock immunizations.</a:t>
            </a:r>
            <a:endParaRPr lang="en-US" sz="900" dirty="0"/>
          </a:p>
        </p:txBody>
      </p:sp>
      <p:sp>
        <p:nvSpPr>
          <p:cNvPr id="25" name="Shape 19"/>
          <p:cNvSpPr/>
          <p:nvPr/>
        </p:nvSpPr>
        <p:spPr>
          <a:xfrm>
            <a:off x="8906256" y="3327502"/>
            <a:ext cx="2714854" cy="1076249"/>
          </a:xfrm>
          <a:prstGeom prst="roundRect">
            <a:avLst>
              <a:gd name="adj" fmla="val 902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6" name="Shape 20"/>
          <p:cNvSpPr/>
          <p:nvPr/>
        </p:nvSpPr>
        <p:spPr>
          <a:xfrm>
            <a:off x="9048902" y="3471062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rcRect t="-842" b="-842"/>
          <a:stretch/>
        </p:blipFill>
        <p:spPr>
          <a:xfrm>
            <a:off x="9144000" y="3575304"/>
            <a:ext cx="190195" cy="171907"/>
          </a:xfrm>
          <a:prstGeom prst="rect">
            <a:avLst/>
          </a:prstGeom>
        </p:spPr>
      </p:pic>
      <p:sp>
        <p:nvSpPr>
          <p:cNvPr id="28" name="Text 21"/>
          <p:cNvSpPr txBox="1"/>
          <p:nvPr/>
        </p:nvSpPr>
        <p:spPr>
          <a:xfrm>
            <a:off x="9572854" y="3471062"/>
            <a:ext cx="1981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Housing &amp; Hygiene</a:t>
            </a:r>
            <a:endParaRPr lang="en-US" sz="1200" dirty="0"/>
          </a:p>
        </p:txBody>
      </p:sp>
      <p:sp>
        <p:nvSpPr>
          <p:cNvPr id="29" name="Text 22"/>
          <p:cNvSpPr txBox="1"/>
          <p:nvPr/>
        </p:nvSpPr>
        <p:spPr>
          <a:xfrm>
            <a:off x="9572854" y="3737153"/>
            <a:ext cx="1981505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Best practices for constructing clean, safe, and ventilated animal shelters.</a:t>
            </a:r>
            <a:endParaRPr lang="en-US" sz="900" dirty="0"/>
          </a:p>
        </p:txBody>
      </p:sp>
      <p:sp>
        <p:nvSpPr>
          <p:cNvPr id="30" name="Shape 23"/>
          <p:cNvSpPr/>
          <p:nvPr/>
        </p:nvSpPr>
        <p:spPr>
          <a:xfrm>
            <a:off x="5962802" y="4629607"/>
            <a:ext cx="2714854" cy="1076249"/>
          </a:xfrm>
          <a:prstGeom prst="roundRect">
            <a:avLst>
              <a:gd name="adj" fmla="val 902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1" name="Shape 24"/>
          <p:cNvSpPr/>
          <p:nvPr/>
        </p:nvSpPr>
        <p:spPr>
          <a:xfrm>
            <a:off x="6105449" y="4772254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rcRect t="-842" b="-842"/>
          <a:stretch/>
        </p:blipFill>
        <p:spPr>
          <a:xfrm>
            <a:off x="6200546" y="4876495"/>
            <a:ext cx="190195" cy="171907"/>
          </a:xfrm>
          <a:prstGeom prst="rect">
            <a:avLst/>
          </a:prstGeom>
        </p:spPr>
      </p:pic>
      <p:sp>
        <p:nvSpPr>
          <p:cNvPr id="33" name="Text 25"/>
          <p:cNvSpPr txBox="1"/>
          <p:nvPr/>
        </p:nvSpPr>
        <p:spPr>
          <a:xfrm>
            <a:off x="6629400" y="4772254"/>
            <a:ext cx="1981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Basic Treatment</a:t>
            </a:r>
            <a:endParaRPr lang="en-US" sz="1200" dirty="0"/>
          </a:p>
        </p:txBody>
      </p:sp>
      <p:sp>
        <p:nvSpPr>
          <p:cNvPr id="34" name="Text 26"/>
          <p:cNvSpPr txBox="1"/>
          <p:nvPr/>
        </p:nvSpPr>
        <p:spPr>
          <a:xfrm>
            <a:off x="6629400" y="5038344"/>
            <a:ext cx="1981505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First-aid guidance and simple remedies for treating minor ailments.</a:t>
            </a:r>
            <a:endParaRPr lang="en-US" sz="900" dirty="0"/>
          </a:p>
        </p:txBody>
      </p:sp>
      <p:sp>
        <p:nvSpPr>
          <p:cNvPr id="35" name="Shape 27"/>
          <p:cNvSpPr/>
          <p:nvPr/>
        </p:nvSpPr>
        <p:spPr>
          <a:xfrm>
            <a:off x="8906256" y="4629607"/>
            <a:ext cx="2714854" cy="1076249"/>
          </a:xfrm>
          <a:prstGeom prst="roundRect">
            <a:avLst>
              <a:gd name="adj" fmla="val 902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6" name="Shape 28"/>
          <p:cNvSpPr/>
          <p:nvPr/>
        </p:nvSpPr>
        <p:spPr>
          <a:xfrm>
            <a:off x="9048902" y="4772254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7" name="Image 6" descr="preencoded.png"/>
          <p:cNvPicPr>
            <a:picLocks noChangeAspect="1"/>
          </p:cNvPicPr>
          <p:nvPr/>
        </p:nvPicPr>
        <p:blipFill>
          <a:blip r:embed="rId9"/>
          <a:srcRect t="-842" b="-842"/>
          <a:stretch/>
        </p:blipFill>
        <p:spPr>
          <a:xfrm>
            <a:off x="9144000" y="4876495"/>
            <a:ext cx="190195" cy="171907"/>
          </a:xfrm>
          <a:prstGeom prst="rect">
            <a:avLst/>
          </a:prstGeom>
        </p:spPr>
      </p:pic>
      <p:sp>
        <p:nvSpPr>
          <p:cNvPr id="38" name="Text 29"/>
          <p:cNvSpPr txBox="1"/>
          <p:nvPr/>
        </p:nvSpPr>
        <p:spPr>
          <a:xfrm>
            <a:off x="9572854" y="4772254"/>
            <a:ext cx="1981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Mortality Reduction</a:t>
            </a:r>
            <a:endParaRPr lang="en-US" sz="1200" dirty="0"/>
          </a:p>
        </p:txBody>
      </p:sp>
      <p:sp>
        <p:nvSpPr>
          <p:cNvPr id="39" name="Text 30"/>
          <p:cNvSpPr txBox="1"/>
          <p:nvPr/>
        </p:nvSpPr>
        <p:spPr>
          <a:xfrm>
            <a:off x="9572854" y="5038344"/>
            <a:ext cx="1981505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Strategies to minimize losses and improve overall survival rates.</a:t>
            </a:r>
            <a:endParaRPr lang="en-US" sz="900" dirty="0"/>
          </a:p>
        </p:txBody>
      </p:sp>
      <p:sp>
        <p:nvSpPr>
          <p:cNvPr id="40" name="Shape 31"/>
          <p:cNvSpPr/>
          <p:nvPr/>
        </p:nvSpPr>
        <p:spPr>
          <a:xfrm>
            <a:off x="5962802" y="6006694"/>
            <a:ext cx="38405" cy="228600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</p:sp>
      <p:sp>
        <p:nvSpPr>
          <p:cNvPr id="41" name="Text 32"/>
          <p:cNvSpPr txBox="1"/>
          <p:nvPr/>
        </p:nvSpPr>
        <p:spPr>
          <a:xfrm>
            <a:off x="6152998" y="6006694"/>
            <a:ext cx="61539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"Helping farmers reduce livestock mortality and secure their primary assets."</a:t>
            </a:r>
            <a:endParaRPr lang="en-US" sz="1200" dirty="0"/>
          </a:p>
        </p:txBody>
      </p:sp>
      <p:sp>
        <p:nvSpPr>
          <p:cNvPr id="42" name="Text 33"/>
          <p:cNvSpPr txBox="1"/>
          <p:nvPr/>
        </p:nvSpPr>
        <p:spPr>
          <a:xfrm>
            <a:off x="9991649" y="6329477"/>
            <a:ext cx="142829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Livestock Services</a:t>
            </a:r>
            <a:endParaRPr lang="en-US" sz="1000" dirty="0"/>
          </a:p>
        </p:txBody>
      </p:sp>
      <p:sp>
        <p:nvSpPr>
          <p:cNvPr id="43" name="Shape 34"/>
          <p:cNvSpPr/>
          <p:nvPr/>
        </p:nvSpPr>
        <p:spPr>
          <a:xfrm>
            <a:off x="11334902" y="6286500"/>
            <a:ext cx="286207" cy="286207"/>
          </a:xfrm>
          <a:prstGeom prst="rect">
            <a:avLst/>
          </a:prstGeom>
          <a:noFill/>
          <a:ln/>
        </p:spPr>
      </p:sp>
      <p:sp>
        <p:nvSpPr>
          <p:cNvPr id="44" name="Text 35"/>
          <p:cNvSpPr/>
          <p:nvPr/>
        </p:nvSpPr>
        <p:spPr>
          <a:xfrm>
            <a:off x="11334902" y="6286500"/>
            <a:ext cx="286207" cy="286207"/>
          </a:xfrm>
          <a:prstGeom prst="rect">
            <a:avLst/>
          </a:prstGeom>
          <a:solidFill>
            <a:srgbClr val="22C55E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3000"/>
          </a:blip>
          <a:srcRect/>
          <a:stretch/>
        </p:blipFill>
        <p:spPr>
          <a:xfrm>
            <a:off x="9334195" y="4000500"/>
            <a:ext cx="2857500" cy="2857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20000" r="20000"/>
          <a:stretch/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4924044" y="0"/>
            <a:ext cx="571500" cy="6858000"/>
          </a:xfrm>
          <a:custGeom>
            <a:avLst/>
            <a:gdLst/>
            <a:ahLst/>
            <a:cxnLst/>
            <a:rect l="l" t="t" r="r" b="b"/>
            <a:pathLst>
              <a:path w="571500" h="6858000">
                <a:moveTo>
                  <a:pt x="571500" y="0"/>
                </a:moveTo>
                <a:lnTo>
                  <a:pt x="0" y="0"/>
                </a:lnTo>
                <a:lnTo>
                  <a:pt x="571500" y="685800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4"/>
          <p:cNvSpPr txBox="1"/>
          <p:nvPr/>
        </p:nvSpPr>
        <p:spPr>
          <a:xfrm>
            <a:off x="5962802" y="508406"/>
            <a:ext cx="5848502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1A202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Market </a:t>
            </a:r>
            <a:r>
              <a:rPr lang="en-US" sz="3300" b="1" dirty="0">
                <a:solidFill>
                  <a:srgbClr val="0596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Information</a:t>
            </a:r>
            <a:endParaRPr lang="en-US" sz="3300" dirty="0"/>
          </a:p>
        </p:txBody>
      </p:sp>
      <p:sp>
        <p:nvSpPr>
          <p:cNvPr id="9" name="Shape 5"/>
          <p:cNvSpPr/>
          <p:nvPr/>
        </p:nvSpPr>
        <p:spPr>
          <a:xfrm>
            <a:off x="5962802" y="1512418"/>
            <a:ext cx="5029200" cy="19202"/>
          </a:xfrm>
          <a:prstGeom prst="rect">
            <a:avLst/>
          </a:prstGeom>
          <a:solidFill>
            <a:srgbClr val="BBF7D0"/>
          </a:solidFill>
          <a:ln w="12700">
            <a:solidFill>
              <a:srgbClr val="BBF7D0">
                <a:alpha val="0"/>
              </a:srgbClr>
            </a:solidFill>
            <a:prstDash val="solid"/>
          </a:ln>
        </p:spPr>
      </p:sp>
      <p:sp>
        <p:nvSpPr>
          <p:cNvPr id="10" name="Text 6"/>
          <p:cNvSpPr txBox="1"/>
          <p:nvPr/>
        </p:nvSpPr>
        <p:spPr>
          <a:xfrm>
            <a:off x="5962802" y="1112825"/>
            <a:ext cx="5106010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6A3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Empowering farmers with price transparency and trends</a:t>
            </a:r>
            <a:endParaRPr lang="en-US" sz="1300" dirty="0"/>
          </a:p>
        </p:txBody>
      </p:sp>
      <p:sp>
        <p:nvSpPr>
          <p:cNvPr id="11" name="Shape 7"/>
          <p:cNvSpPr/>
          <p:nvPr/>
        </p:nvSpPr>
        <p:spPr>
          <a:xfrm>
            <a:off x="5962802" y="1912925"/>
            <a:ext cx="2714854" cy="1076249"/>
          </a:xfrm>
          <a:prstGeom prst="roundRect">
            <a:avLst>
              <a:gd name="adj" fmla="val 902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05449" y="2055571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 l="-1773" r="-1773"/>
          <a:stretch/>
        </p:blipFill>
        <p:spPr>
          <a:xfrm>
            <a:off x="6229807" y="2159813"/>
            <a:ext cx="133502" cy="171907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6629400" y="2055571"/>
            <a:ext cx="1981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Location Prices</a:t>
            </a:r>
            <a:endParaRPr lang="en-US" sz="1200" dirty="0"/>
          </a:p>
        </p:txBody>
      </p:sp>
      <p:sp>
        <p:nvSpPr>
          <p:cNvPr id="15" name="Text 10"/>
          <p:cNvSpPr txBox="1"/>
          <p:nvPr/>
        </p:nvSpPr>
        <p:spPr>
          <a:xfrm>
            <a:off x="6629400" y="2322576"/>
            <a:ext cx="1981505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Access current crop prices specific to your nearest local and regional markets.</a:t>
            </a:r>
            <a:endParaRPr lang="en-US" sz="900" dirty="0"/>
          </a:p>
        </p:txBody>
      </p:sp>
      <p:sp>
        <p:nvSpPr>
          <p:cNvPr id="16" name="Shape 11"/>
          <p:cNvSpPr/>
          <p:nvPr/>
        </p:nvSpPr>
        <p:spPr>
          <a:xfrm>
            <a:off x="8906256" y="1912925"/>
            <a:ext cx="2714854" cy="1076249"/>
          </a:xfrm>
          <a:prstGeom prst="roundRect">
            <a:avLst>
              <a:gd name="adj" fmla="val 902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7" name="Shape 12"/>
          <p:cNvSpPr/>
          <p:nvPr/>
        </p:nvSpPr>
        <p:spPr>
          <a:xfrm>
            <a:off x="9048902" y="2055571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rcRect l="-1064" r="-1064"/>
          <a:stretch/>
        </p:blipFill>
        <p:spPr>
          <a:xfrm>
            <a:off x="9129370" y="2159813"/>
            <a:ext cx="219456" cy="171907"/>
          </a:xfrm>
          <a:prstGeom prst="rect">
            <a:avLst/>
          </a:prstGeom>
        </p:spPr>
      </p:pic>
      <p:sp>
        <p:nvSpPr>
          <p:cNvPr id="19" name="Text 13"/>
          <p:cNvSpPr txBox="1"/>
          <p:nvPr/>
        </p:nvSpPr>
        <p:spPr>
          <a:xfrm>
            <a:off x="9572854" y="2055571"/>
            <a:ext cx="1981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Standard Units</a:t>
            </a:r>
            <a:endParaRPr lang="en-US" sz="1200" dirty="0"/>
          </a:p>
        </p:txBody>
      </p:sp>
      <p:sp>
        <p:nvSpPr>
          <p:cNvPr id="20" name="Text 14"/>
          <p:cNvSpPr txBox="1"/>
          <p:nvPr/>
        </p:nvSpPr>
        <p:spPr>
          <a:xfrm>
            <a:off x="9572854" y="2322576"/>
            <a:ext cx="1981505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View price breakdowns per kilogram or standard bag sizes for clarity.</a:t>
            </a:r>
            <a:endParaRPr lang="en-US" sz="900" dirty="0"/>
          </a:p>
        </p:txBody>
      </p:sp>
      <p:sp>
        <p:nvSpPr>
          <p:cNvPr id="21" name="Shape 15"/>
          <p:cNvSpPr/>
          <p:nvPr/>
        </p:nvSpPr>
        <p:spPr>
          <a:xfrm>
            <a:off x="5962802" y="3214116"/>
            <a:ext cx="2714854" cy="1076249"/>
          </a:xfrm>
          <a:prstGeom prst="roundRect">
            <a:avLst>
              <a:gd name="adj" fmla="val 902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2" name="Shape 16"/>
          <p:cNvSpPr/>
          <p:nvPr/>
        </p:nvSpPr>
        <p:spPr>
          <a:xfrm>
            <a:off x="6105449" y="3356762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210605" y="3461004"/>
            <a:ext cx="171907" cy="171907"/>
          </a:xfrm>
          <a:prstGeom prst="rect">
            <a:avLst/>
          </a:prstGeom>
        </p:spPr>
      </p:pic>
      <p:sp>
        <p:nvSpPr>
          <p:cNvPr id="24" name="Text 17"/>
          <p:cNvSpPr txBox="1"/>
          <p:nvPr/>
        </p:nvSpPr>
        <p:spPr>
          <a:xfrm>
            <a:off x="6629400" y="3356762"/>
            <a:ext cx="1981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Market Compare</a:t>
            </a:r>
            <a:endParaRPr lang="en-US" sz="1200" dirty="0"/>
          </a:p>
        </p:txBody>
      </p:sp>
      <p:sp>
        <p:nvSpPr>
          <p:cNvPr id="25" name="Text 18"/>
          <p:cNvSpPr txBox="1"/>
          <p:nvPr/>
        </p:nvSpPr>
        <p:spPr>
          <a:xfrm>
            <a:off x="6629400" y="3623767"/>
            <a:ext cx="1981505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Compare prices across different markets to find the best selling location.</a:t>
            </a:r>
            <a:endParaRPr lang="en-US" sz="900" dirty="0"/>
          </a:p>
        </p:txBody>
      </p:sp>
      <p:sp>
        <p:nvSpPr>
          <p:cNvPr id="26" name="Shape 19"/>
          <p:cNvSpPr/>
          <p:nvPr/>
        </p:nvSpPr>
        <p:spPr>
          <a:xfrm>
            <a:off x="8906256" y="3214116"/>
            <a:ext cx="2714854" cy="1076249"/>
          </a:xfrm>
          <a:prstGeom prst="roundRect">
            <a:avLst>
              <a:gd name="adj" fmla="val 902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7" name="Shape 20"/>
          <p:cNvSpPr/>
          <p:nvPr/>
        </p:nvSpPr>
        <p:spPr>
          <a:xfrm>
            <a:off x="9048902" y="3356762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153144" y="3461004"/>
            <a:ext cx="171907" cy="171907"/>
          </a:xfrm>
          <a:prstGeom prst="rect">
            <a:avLst/>
          </a:prstGeom>
        </p:spPr>
      </p:pic>
      <p:sp>
        <p:nvSpPr>
          <p:cNvPr id="29" name="Text 21"/>
          <p:cNvSpPr txBox="1"/>
          <p:nvPr/>
        </p:nvSpPr>
        <p:spPr>
          <a:xfrm>
            <a:off x="9572854" y="3356762"/>
            <a:ext cx="1981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Price Trends</a:t>
            </a:r>
            <a:endParaRPr lang="en-US" sz="1200" dirty="0"/>
          </a:p>
        </p:txBody>
      </p:sp>
      <p:sp>
        <p:nvSpPr>
          <p:cNvPr id="30" name="Text 22"/>
          <p:cNvSpPr txBox="1"/>
          <p:nvPr/>
        </p:nvSpPr>
        <p:spPr>
          <a:xfrm>
            <a:off x="9572854" y="3623767"/>
            <a:ext cx="1981505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 basic price movements to identify seasonal highs and lows.</a:t>
            </a:r>
            <a:endParaRPr lang="en-US" sz="900" dirty="0"/>
          </a:p>
        </p:txBody>
      </p:sp>
      <p:sp>
        <p:nvSpPr>
          <p:cNvPr id="31" name="Shape 23"/>
          <p:cNvSpPr/>
          <p:nvPr/>
        </p:nvSpPr>
        <p:spPr>
          <a:xfrm>
            <a:off x="5962802" y="4515307"/>
            <a:ext cx="2714854" cy="1076249"/>
          </a:xfrm>
          <a:prstGeom prst="roundRect">
            <a:avLst>
              <a:gd name="adj" fmla="val 902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2" name="Shape 24"/>
          <p:cNvSpPr/>
          <p:nvPr/>
        </p:nvSpPr>
        <p:spPr>
          <a:xfrm>
            <a:off x="6105449" y="4657954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 r:embed="rId9"/>
          <a:srcRect t="-842" b="-842"/>
          <a:stretch/>
        </p:blipFill>
        <p:spPr>
          <a:xfrm>
            <a:off x="6200546" y="4762195"/>
            <a:ext cx="190195" cy="171907"/>
          </a:xfrm>
          <a:prstGeom prst="rect">
            <a:avLst/>
          </a:prstGeom>
        </p:spPr>
      </p:pic>
      <p:sp>
        <p:nvSpPr>
          <p:cNvPr id="34" name="Text 25"/>
          <p:cNvSpPr txBox="1"/>
          <p:nvPr/>
        </p:nvSpPr>
        <p:spPr>
          <a:xfrm>
            <a:off x="6629400" y="4657954"/>
            <a:ext cx="1981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Buyer Connection</a:t>
            </a:r>
            <a:endParaRPr lang="en-US" sz="1200" dirty="0"/>
          </a:p>
        </p:txBody>
      </p:sp>
      <p:sp>
        <p:nvSpPr>
          <p:cNvPr id="35" name="Text 26"/>
          <p:cNvSpPr txBox="1"/>
          <p:nvPr/>
        </p:nvSpPr>
        <p:spPr>
          <a:xfrm>
            <a:off x="6629400" y="4924958"/>
            <a:ext cx="1981505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Information on verified buyers and collection centers in the region.</a:t>
            </a:r>
            <a:endParaRPr lang="en-US" sz="900" dirty="0"/>
          </a:p>
        </p:txBody>
      </p:sp>
      <p:sp>
        <p:nvSpPr>
          <p:cNvPr id="36" name="Shape 27"/>
          <p:cNvSpPr/>
          <p:nvPr/>
        </p:nvSpPr>
        <p:spPr>
          <a:xfrm>
            <a:off x="8906256" y="4515307"/>
            <a:ext cx="2714854" cy="1076249"/>
          </a:xfrm>
          <a:prstGeom prst="roundRect">
            <a:avLst>
              <a:gd name="adj" fmla="val 902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7" name="Shape 28"/>
          <p:cNvSpPr/>
          <p:nvPr/>
        </p:nvSpPr>
        <p:spPr>
          <a:xfrm>
            <a:off x="9048902" y="4657954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8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153144" y="4762195"/>
            <a:ext cx="171907" cy="171907"/>
          </a:xfrm>
          <a:prstGeom prst="rect">
            <a:avLst/>
          </a:prstGeom>
        </p:spPr>
      </p:pic>
      <p:sp>
        <p:nvSpPr>
          <p:cNvPr id="39" name="Text 29"/>
          <p:cNvSpPr txBox="1"/>
          <p:nvPr/>
        </p:nvSpPr>
        <p:spPr>
          <a:xfrm>
            <a:off x="9572854" y="4657954"/>
            <a:ext cx="1981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Demand Alerts</a:t>
            </a:r>
            <a:endParaRPr lang="en-US" sz="1200" dirty="0"/>
          </a:p>
        </p:txBody>
      </p:sp>
      <p:sp>
        <p:nvSpPr>
          <p:cNvPr id="40" name="Text 30"/>
          <p:cNvSpPr txBox="1"/>
          <p:nvPr/>
        </p:nvSpPr>
        <p:spPr>
          <a:xfrm>
            <a:off x="9572854" y="4924958"/>
            <a:ext cx="1981505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Notifications for high-demand crops to help plan harvesting schedules.</a:t>
            </a:r>
            <a:endParaRPr lang="en-US" sz="900" dirty="0"/>
          </a:p>
        </p:txBody>
      </p:sp>
      <p:sp>
        <p:nvSpPr>
          <p:cNvPr id="41" name="Shape 31"/>
          <p:cNvSpPr/>
          <p:nvPr/>
        </p:nvSpPr>
        <p:spPr>
          <a:xfrm>
            <a:off x="5962802" y="5892394"/>
            <a:ext cx="38405" cy="457200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</p:sp>
      <p:sp>
        <p:nvSpPr>
          <p:cNvPr id="42" name="Text 32"/>
          <p:cNvSpPr txBox="1"/>
          <p:nvPr/>
        </p:nvSpPr>
        <p:spPr>
          <a:xfrm>
            <a:off x="6152998" y="5892394"/>
            <a:ext cx="55440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"Enabling farmers to negotiate better and choose the best time and place to sell."</a:t>
            </a:r>
            <a:endParaRPr lang="en-US" sz="1200" dirty="0"/>
          </a:p>
        </p:txBody>
      </p:sp>
      <p:sp>
        <p:nvSpPr>
          <p:cNvPr id="43" name="Text 33"/>
          <p:cNvSpPr txBox="1"/>
          <p:nvPr/>
        </p:nvSpPr>
        <p:spPr>
          <a:xfrm>
            <a:off x="9891979" y="6329477"/>
            <a:ext cx="149321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Market Information</a:t>
            </a:r>
            <a:endParaRPr lang="en-US" sz="1000" dirty="0"/>
          </a:p>
        </p:txBody>
      </p:sp>
      <p:sp>
        <p:nvSpPr>
          <p:cNvPr id="44" name="Shape 34"/>
          <p:cNvSpPr/>
          <p:nvPr/>
        </p:nvSpPr>
        <p:spPr>
          <a:xfrm>
            <a:off x="11334902" y="6286500"/>
            <a:ext cx="286207" cy="286207"/>
          </a:xfrm>
          <a:prstGeom prst="rect">
            <a:avLst/>
          </a:prstGeom>
          <a:noFill/>
          <a:ln/>
        </p:spPr>
      </p:sp>
      <p:sp>
        <p:nvSpPr>
          <p:cNvPr id="45" name="Text 35"/>
          <p:cNvSpPr/>
          <p:nvPr/>
        </p:nvSpPr>
        <p:spPr>
          <a:xfrm>
            <a:off x="11334902" y="6286500"/>
            <a:ext cx="286207" cy="286207"/>
          </a:xfrm>
          <a:prstGeom prst="rect">
            <a:avLst/>
          </a:prstGeom>
          <a:solidFill>
            <a:srgbClr val="22C55E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1533</Words>
  <Application>Microsoft Office PowerPoint</Application>
  <PresentationFormat>Widescreen</PresentationFormat>
  <Paragraphs>285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Fira Code</vt:lpstr>
      <vt:lpstr>Montserrat</vt:lpstr>
      <vt:lpstr>Open Sans</vt:lpstr>
      <vt:lpstr>Playfair Display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hp</cp:lastModifiedBy>
  <cp:revision>2</cp:revision>
  <dcterms:created xsi:type="dcterms:W3CDTF">2026-02-05T17:16:22Z</dcterms:created>
  <dcterms:modified xsi:type="dcterms:W3CDTF">2026-02-06T07:00:54Z</dcterms:modified>
</cp:coreProperties>
</file>